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77" r:id="rId3"/>
    <p:sldId id="278" r:id="rId4"/>
    <p:sldId id="279" r:id="rId5"/>
    <p:sldId id="280" r:id="rId6"/>
    <p:sldId id="281" r:id="rId7"/>
    <p:sldId id="282" r:id="rId8"/>
    <p:sldId id="283" r:id="rId9"/>
    <p:sldId id="284" r:id="rId10"/>
    <p:sldId id="285" r:id="rId11"/>
    <p:sldId id="287" r:id="rId12"/>
    <p:sldId id="288" r:id="rId13"/>
    <p:sldId id="289" r:id="rId14"/>
    <p:sldId id="290" r:id="rId15"/>
    <p:sldId id="291" r:id="rId16"/>
    <p:sldId id="292" r:id="rId17"/>
    <p:sldId id="293" r:id="rId18"/>
    <p:sldId id="294" r:id="rId19"/>
    <p:sldId id="295" r:id="rId20"/>
    <p:sldId id="300" r:id="rId21"/>
    <p:sldId id="296" r:id="rId22"/>
    <p:sldId id="297" r:id="rId23"/>
    <p:sldId id="298" r:id="rId24"/>
    <p:sldId id="299" r:id="rId25"/>
    <p:sldId id="257" r:id="rId26"/>
    <p:sldId id="258" r:id="rId27"/>
    <p:sldId id="302" r:id="rId28"/>
    <p:sldId id="303" r:id="rId29"/>
    <p:sldId id="259" r:id="rId30"/>
    <p:sldId id="304" r:id="rId31"/>
    <p:sldId id="265" r:id="rId32"/>
    <p:sldId id="306" r:id="rId33"/>
    <p:sldId id="307" r:id="rId34"/>
    <p:sldId id="309" r:id="rId35"/>
    <p:sldId id="310" r:id="rId36"/>
    <p:sldId id="308" r:id="rId37"/>
    <p:sldId id="260" r:id="rId38"/>
    <p:sldId id="261" r:id="rId39"/>
    <p:sldId id="262" r:id="rId40"/>
    <p:sldId id="263" r:id="rId41"/>
    <p:sldId id="264" r:id="rId42"/>
    <p:sldId id="312" r:id="rId43"/>
    <p:sldId id="267" r:id="rId44"/>
    <p:sldId id="268" r:id="rId45"/>
    <p:sldId id="269" r:id="rId46"/>
    <p:sldId id="311" r:id="rId47"/>
    <p:sldId id="270" r:id="rId48"/>
    <p:sldId id="271" r:id="rId49"/>
    <p:sldId id="272" r:id="rId50"/>
    <p:sldId id="273" r:id="rId51"/>
    <p:sldId id="274"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60"/>
    <p:restoredTop sz="94674"/>
  </p:normalViewPr>
  <p:slideViewPr>
    <p:cSldViewPr snapToGrid="0" snapToObjects="1">
      <p:cViewPr varScale="1">
        <p:scale>
          <a:sx n="63" d="100"/>
          <a:sy n="63" d="100"/>
        </p:scale>
        <p:origin x="19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a:latin typeface="Lucida Grande"/>
        <a:ea typeface="Lucida Grande"/>
        <a:cs typeface="Lucida Grande"/>
        <a:sym typeface="Lucida Grande"/>
      </a:defRPr>
    </a:lvl1pPr>
    <a:lvl2pPr indent="228600" defTabSz="584200" latinLnBrk="0">
      <a:defRPr>
        <a:latin typeface="Lucida Grande"/>
        <a:ea typeface="Lucida Grande"/>
        <a:cs typeface="Lucida Grande"/>
        <a:sym typeface="Lucida Grande"/>
      </a:defRPr>
    </a:lvl2pPr>
    <a:lvl3pPr indent="457200" defTabSz="584200" latinLnBrk="0">
      <a:defRPr>
        <a:latin typeface="Lucida Grande"/>
        <a:ea typeface="Lucida Grande"/>
        <a:cs typeface="Lucida Grande"/>
        <a:sym typeface="Lucida Grande"/>
      </a:defRPr>
    </a:lvl3pPr>
    <a:lvl4pPr indent="685800" defTabSz="584200" latinLnBrk="0">
      <a:defRPr>
        <a:latin typeface="Lucida Grande"/>
        <a:ea typeface="Lucida Grande"/>
        <a:cs typeface="Lucida Grande"/>
        <a:sym typeface="Lucida Grande"/>
      </a:defRPr>
    </a:lvl4pPr>
    <a:lvl5pPr indent="914400" defTabSz="584200" latinLnBrk="0">
      <a:defRPr>
        <a:latin typeface="Lucida Grande"/>
        <a:ea typeface="Lucida Grande"/>
        <a:cs typeface="Lucida Grande"/>
        <a:sym typeface="Lucida Grande"/>
      </a:defRPr>
    </a:lvl5pPr>
    <a:lvl6pPr indent="1143000" defTabSz="584200" latinLnBrk="0">
      <a:defRPr>
        <a:latin typeface="Lucida Grande"/>
        <a:ea typeface="Lucida Grande"/>
        <a:cs typeface="Lucida Grande"/>
        <a:sym typeface="Lucida Grande"/>
      </a:defRPr>
    </a:lvl6pPr>
    <a:lvl7pPr indent="1371600" defTabSz="584200" latinLnBrk="0">
      <a:defRPr>
        <a:latin typeface="Lucida Grande"/>
        <a:ea typeface="Lucida Grande"/>
        <a:cs typeface="Lucida Grande"/>
        <a:sym typeface="Lucida Grande"/>
      </a:defRPr>
    </a:lvl7pPr>
    <a:lvl8pPr indent="1600200" defTabSz="584200" latinLnBrk="0">
      <a:defRPr>
        <a:latin typeface="Lucida Grande"/>
        <a:ea typeface="Lucida Grande"/>
        <a:cs typeface="Lucida Grande"/>
        <a:sym typeface="Lucida Grande"/>
      </a:defRPr>
    </a:lvl8pPr>
    <a:lvl9pPr indent="1828800" defTabSz="584200" latinLnBrk="0">
      <a:defRPr>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2</a:t>
            </a:fld>
            <a:endParaRPr lang="en-US"/>
          </a:p>
        </p:txBody>
      </p:sp>
    </p:spTree>
    <p:extLst>
      <p:ext uri="{BB962C8B-B14F-4D97-AF65-F5344CB8AC3E}">
        <p14:creationId xmlns:p14="http://schemas.microsoft.com/office/powerpoint/2010/main" val="1602436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11</a:t>
            </a:fld>
            <a:endParaRPr lang="en-US"/>
          </a:p>
        </p:txBody>
      </p:sp>
    </p:spTree>
    <p:extLst>
      <p:ext uri="{BB962C8B-B14F-4D97-AF65-F5344CB8AC3E}">
        <p14:creationId xmlns:p14="http://schemas.microsoft.com/office/powerpoint/2010/main" val="177684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12</a:t>
            </a:fld>
            <a:endParaRPr lang="en-US"/>
          </a:p>
        </p:txBody>
      </p:sp>
    </p:spTree>
    <p:extLst>
      <p:ext uri="{BB962C8B-B14F-4D97-AF65-F5344CB8AC3E}">
        <p14:creationId xmlns:p14="http://schemas.microsoft.com/office/powerpoint/2010/main" val="118285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13</a:t>
            </a:fld>
            <a:endParaRPr lang="en-US"/>
          </a:p>
        </p:txBody>
      </p:sp>
    </p:spTree>
    <p:extLst>
      <p:ext uri="{BB962C8B-B14F-4D97-AF65-F5344CB8AC3E}">
        <p14:creationId xmlns:p14="http://schemas.microsoft.com/office/powerpoint/2010/main" val="47050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15</a:t>
            </a:fld>
            <a:endParaRPr lang="en-US"/>
          </a:p>
        </p:txBody>
      </p:sp>
    </p:spTree>
    <p:extLst>
      <p:ext uri="{BB962C8B-B14F-4D97-AF65-F5344CB8AC3E}">
        <p14:creationId xmlns:p14="http://schemas.microsoft.com/office/powerpoint/2010/main" val="25097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16</a:t>
            </a:fld>
            <a:endParaRPr lang="en-US"/>
          </a:p>
        </p:txBody>
      </p:sp>
    </p:spTree>
    <p:extLst>
      <p:ext uri="{BB962C8B-B14F-4D97-AF65-F5344CB8AC3E}">
        <p14:creationId xmlns:p14="http://schemas.microsoft.com/office/powerpoint/2010/main" val="442308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17</a:t>
            </a:fld>
            <a:endParaRPr lang="en-US"/>
          </a:p>
        </p:txBody>
      </p:sp>
    </p:spTree>
    <p:extLst>
      <p:ext uri="{BB962C8B-B14F-4D97-AF65-F5344CB8AC3E}">
        <p14:creationId xmlns:p14="http://schemas.microsoft.com/office/powerpoint/2010/main" val="183390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18</a:t>
            </a:fld>
            <a:endParaRPr lang="en-US"/>
          </a:p>
        </p:txBody>
      </p:sp>
    </p:spTree>
    <p:extLst>
      <p:ext uri="{BB962C8B-B14F-4D97-AF65-F5344CB8AC3E}">
        <p14:creationId xmlns:p14="http://schemas.microsoft.com/office/powerpoint/2010/main" val="112052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19</a:t>
            </a:fld>
            <a:endParaRPr lang="en-US"/>
          </a:p>
        </p:txBody>
      </p:sp>
    </p:spTree>
    <p:extLst>
      <p:ext uri="{BB962C8B-B14F-4D97-AF65-F5344CB8AC3E}">
        <p14:creationId xmlns:p14="http://schemas.microsoft.com/office/powerpoint/2010/main" val="28140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21</a:t>
            </a:fld>
            <a:endParaRPr lang="en-US"/>
          </a:p>
        </p:txBody>
      </p:sp>
    </p:spTree>
    <p:extLst>
      <p:ext uri="{BB962C8B-B14F-4D97-AF65-F5344CB8AC3E}">
        <p14:creationId xmlns:p14="http://schemas.microsoft.com/office/powerpoint/2010/main" val="1899667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We live in a world of big data where everything is being stored and saved and fed into algorithms </a:t>
            </a:r>
          </a:p>
          <a:p>
            <a:endParaRPr/>
          </a:p>
          <a:p>
            <a:r>
              <a:t>people could be collecting anything - from your clicks in your social networking sites to highway traffic flows to what you are searching online when and where you are logging in from</a:t>
            </a:r>
          </a:p>
          <a:p>
            <a:endParaRPr/>
          </a:p>
          <a:p>
            <a:r>
              <a:t>so what do we do with this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3</a:t>
            </a:fld>
            <a:endParaRPr lang="en-US"/>
          </a:p>
        </p:txBody>
      </p:sp>
    </p:spTree>
    <p:extLst>
      <p:ext uri="{BB962C8B-B14F-4D97-AF65-F5344CB8AC3E}">
        <p14:creationId xmlns:p14="http://schemas.microsoft.com/office/powerpoint/2010/main" val="116178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extLst>
      <p:ext uri="{BB962C8B-B14F-4D97-AF65-F5344CB8AC3E}">
        <p14:creationId xmlns:p14="http://schemas.microsoft.com/office/powerpoint/2010/main" val="46652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dirty="0"/>
              <a:t>So these are the main problem the authors points out in the paper. Lot of analysts rely on batch-jobs, where they run queries overnight and then come back in the morning to see the results. This is a pretty exaggerated example from the paper, but I can see some quires running from 5-30 minutes. I know we have read a lot about database systems that are specialized for analysts and return results quickly, but they are not available to everyone and restricted to the type of queries you can run. And one thing that the authors point out is that step backwards from the interactive querying. that we expect in exploratory data analysis.</a:t>
            </a:r>
          </a:p>
          <a:p>
            <a:endParaRPr dirty="0"/>
          </a:p>
          <a:p>
            <a:r>
              <a:rPr dirty="0"/>
              <a:t>I just don’t know how well known these database systems are in the industry. I imagine Spark might be well known, but I don’t know if smaller scale analysts are going to use these types of systems. If you are a business consultant going through maybe 200gb of data you might just stick to regular sql</a:t>
            </a:r>
          </a:p>
          <a:p>
            <a:endParaRPr dirty="0"/>
          </a:p>
          <a:p>
            <a:r>
              <a:rPr dirty="0"/>
              <a:t>and I would imagine that it takes some times and effort (money and resources)</a:t>
            </a:r>
          </a:p>
          <a:p>
            <a:r>
              <a:rPr dirty="0"/>
              <a:t>Anyone have comments on why people would not use spark or dremel?</a:t>
            </a:r>
          </a:p>
          <a:p>
            <a:endParaRPr dirty="0"/>
          </a:p>
        </p:txBody>
      </p:sp>
    </p:spTree>
    <p:extLst>
      <p:ext uri="{BB962C8B-B14F-4D97-AF65-F5344CB8AC3E}">
        <p14:creationId xmlns:p14="http://schemas.microsoft.com/office/powerpoint/2010/main" val="178368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One thing to note is that this system (sampleAction) is not trying to solve the same problem as the database systems we have been reading about.</a:t>
            </a:r>
          </a:p>
          <a:p>
            <a:pPr marL="222250" indent="-222250">
              <a:buSzPct val="75000"/>
              <a:buChar char="-"/>
            </a:pPr>
            <a:r>
              <a:t>So it is not about building the fastest system or how to deal with parallel computing </a:t>
            </a:r>
          </a:p>
          <a:p>
            <a:endParaRPr/>
          </a:p>
          <a:p>
            <a:r>
              <a:t>being able to explore the data rapidly, just like how you would use a visualization. so a lot of times when you are looking at a visualizations (or creating one) you expect people to explore the data and lot of times they dont know what they are looking for - they are looking for trends and outliers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One thing to note is that this system (sampleAction) is not trying to solve the same problem as the database systems we have been reading about.</a:t>
            </a:r>
          </a:p>
          <a:p>
            <a:pPr marL="222250" indent="-222250">
              <a:buSzPct val="75000"/>
              <a:buChar char="-"/>
            </a:pPr>
            <a:r>
              <a:t>So it is not about building the fastest system or how to deal with parallel computing </a:t>
            </a:r>
          </a:p>
          <a:p>
            <a:endParaRPr/>
          </a:p>
          <a:p>
            <a:r>
              <a:t>being able to explore the data rapidly, just like how you would use a visualization. so a lot of times when you are looking at a visualizations (or creating one) you expect people to explore the data and lot of times they dont know what they are looking for - they are looking for trends and outliers </a:t>
            </a:r>
          </a:p>
        </p:txBody>
      </p:sp>
    </p:spTree>
    <p:extLst>
      <p:ext uri="{BB962C8B-B14F-4D97-AF65-F5344CB8AC3E}">
        <p14:creationId xmlns:p14="http://schemas.microsoft.com/office/powerpoint/2010/main" val="660991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compared to this interface..</a:t>
            </a:r>
          </a:p>
          <a:p>
            <a:r>
              <a:t>visualizations do help!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extLst>
      <p:ext uri="{BB962C8B-B14F-4D97-AF65-F5344CB8AC3E}">
        <p14:creationId xmlns:p14="http://schemas.microsoft.com/office/powerpoint/2010/main" val="36022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extLst>
      <p:ext uri="{BB962C8B-B14F-4D97-AF65-F5344CB8AC3E}">
        <p14:creationId xmlns:p14="http://schemas.microsoft.com/office/powerpoint/2010/main" val="961002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Tableau allowed rapid queries against in-memory portion of dataset, but does not provide error bounds.</a:t>
            </a:r>
          </a:p>
          <a:p>
            <a:endParaRPr/>
          </a:p>
          <a:p>
            <a:r>
              <a:t>Infobright supports approximate SQL, but does not improve incrementally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make things blurry and fuzzy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4</a:t>
            </a:fld>
            <a:endParaRPr lang="en-US"/>
          </a:p>
        </p:txBody>
      </p:sp>
    </p:spTree>
    <p:extLst>
      <p:ext uri="{BB962C8B-B14F-4D97-AF65-F5344CB8AC3E}">
        <p14:creationId xmlns:p14="http://schemas.microsoft.com/office/powerpoint/2010/main" val="167945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 I don’t even know</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shows the error bounds on a simple bar graph</a:t>
            </a:r>
          </a:p>
          <a:p>
            <a:r>
              <a:t>the most generic example they can find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system operations on a large network looking for network and server errors marketing organization, </a:t>
            </a:r>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system operations on a large network looking for network and server errors marketing organization, </a:t>
            </a:r>
            <a:br/>
            <a:endParaRPr/>
          </a:p>
        </p:txBody>
      </p:sp>
    </p:spTree>
    <p:extLst>
      <p:ext uri="{BB962C8B-B14F-4D97-AF65-F5344CB8AC3E}">
        <p14:creationId xmlns:p14="http://schemas.microsoft.com/office/powerpoint/2010/main" val="75781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bob is looking for rare errors in his logs, random sampling is probably not the best way to do this.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has record of every session and purchasing history</a:t>
            </a:r>
          </a:p>
          <a:p>
            <a:endParaRPr/>
          </a:p>
          <a:p>
            <a:r>
              <a:t>find errors in the data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There is a lot of data! probably changes with time too.. probably not the best system for analyzing this much data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54294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30386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6504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5</a:t>
            </a:fld>
            <a:endParaRPr lang="en-US"/>
          </a:p>
        </p:txBody>
      </p:sp>
    </p:spTree>
    <p:extLst>
      <p:ext uri="{BB962C8B-B14F-4D97-AF65-F5344CB8AC3E}">
        <p14:creationId xmlns:p14="http://schemas.microsoft.com/office/powerpoint/2010/main" val="183027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6</a:t>
            </a:fld>
            <a:endParaRPr lang="en-US"/>
          </a:p>
        </p:txBody>
      </p:sp>
    </p:spTree>
    <p:extLst>
      <p:ext uri="{BB962C8B-B14F-4D97-AF65-F5344CB8AC3E}">
        <p14:creationId xmlns:p14="http://schemas.microsoft.com/office/powerpoint/2010/main" val="47347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automate</a:t>
            </a:r>
            <a:r>
              <a:rPr lang="en-US" baseline="0" dirty="0" smtClean="0"/>
              <a:t> parts of the workflow by looking at potentially interesting views or visualizations</a:t>
            </a:r>
          </a:p>
          <a:p>
            <a:r>
              <a:rPr lang="en-US" dirty="0" smtClean="0"/>
              <a:t>Thus,</a:t>
            </a:r>
            <a:r>
              <a:rPr lang="en-US" baseline="0" dirty="0" smtClean="0"/>
              <a:t> a view is potentially interesting if… like in this case</a:t>
            </a:r>
          </a:p>
          <a:p>
            <a:r>
              <a:rPr lang="en-US" baseline="0" dirty="0" smtClean="0"/>
              <a:t>Given this idea, can we</a:t>
            </a:r>
          </a:p>
          <a:p>
            <a:r>
              <a:rPr lang="en-US" baseline="0" dirty="0" smtClean="0"/>
              <a:t>Save significant work for the analyst of stepping through…</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7</a:t>
            </a:fld>
            <a:endParaRPr lang="en-US"/>
          </a:p>
        </p:txBody>
      </p:sp>
    </p:spTree>
    <p:extLst>
      <p:ext uri="{BB962C8B-B14F-4D97-AF65-F5344CB8AC3E}">
        <p14:creationId xmlns:p14="http://schemas.microsoft.com/office/powerpoint/2010/main" val="83338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8</a:t>
            </a:fld>
            <a:endParaRPr lang="en-US"/>
          </a:p>
        </p:txBody>
      </p:sp>
    </p:spTree>
    <p:extLst>
      <p:ext uri="{BB962C8B-B14F-4D97-AF65-F5344CB8AC3E}">
        <p14:creationId xmlns:p14="http://schemas.microsoft.com/office/powerpoint/2010/main" val="27550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9</a:t>
            </a:fld>
            <a:endParaRPr lang="en-US"/>
          </a:p>
        </p:txBody>
      </p:sp>
    </p:spTree>
    <p:extLst>
      <p:ext uri="{BB962C8B-B14F-4D97-AF65-F5344CB8AC3E}">
        <p14:creationId xmlns:p14="http://schemas.microsoft.com/office/powerpoint/2010/main" val="153040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metrics essentially capture </a:t>
            </a:r>
          </a:p>
          <a:p>
            <a:endParaRPr lang="en-US" dirty="0" smtClean="0"/>
          </a:p>
          <a:p>
            <a:r>
              <a:rPr lang="en-US" dirty="0" smtClean="0"/>
              <a:t>Probability distributions</a:t>
            </a:r>
          </a:p>
          <a:p>
            <a:r>
              <a:rPr lang="en-US" dirty="0" smtClean="0"/>
              <a:t>Like in this case..</a:t>
            </a:r>
          </a:p>
          <a:p>
            <a:endParaRPr lang="en-US" dirty="0" smtClean="0"/>
          </a:p>
          <a:p>
            <a:r>
              <a:rPr lang="en-US" dirty="0" smtClean="0"/>
              <a:t>So</a:t>
            </a:r>
            <a:r>
              <a:rPr lang="en-US" baseline="0" dirty="0" smtClean="0"/>
              <a:t> we can use any or all of these metrics. Of course we do not want to be tied down to any single metric.</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2B10892-B941-634A-9B46-121C51B47EC4}" type="slidenum">
              <a:rPr lang="en-US" smtClean="0"/>
              <a:t>10</a:t>
            </a:fld>
            <a:endParaRPr lang="en-US"/>
          </a:p>
        </p:txBody>
      </p:sp>
    </p:spTree>
    <p:extLst>
      <p:ext uri="{BB962C8B-B14F-4D97-AF65-F5344CB8AC3E}">
        <p14:creationId xmlns:p14="http://schemas.microsoft.com/office/powerpoint/2010/main" val="142994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1638300"/>
            <a:ext cx="10464800" cy="3302000"/>
          </a:xfrm>
          <a:prstGeom prst="rect">
            <a:avLst/>
          </a:prstGeom>
        </p:spPr>
        <p:txBody>
          <a:bodyPr anchor="b">
            <a:noAutofit/>
          </a:bodyPr>
          <a:lstStyle>
            <a:lvl1pPr>
              <a:defRPr sz="8400">
                <a:latin typeface="Gill Sans"/>
                <a:ea typeface="Gill Sans"/>
                <a:cs typeface="Gill Sans"/>
                <a:sym typeface="Gill Sans"/>
              </a:defRPr>
            </a:lvl1pPr>
          </a:lstStyle>
          <a:p>
            <a:r>
              <a:t>Title Text</a:t>
            </a:r>
          </a:p>
        </p:txBody>
      </p:sp>
      <p:sp>
        <p:nvSpPr>
          <p:cNvPr id="118" name="Body Level One…"/>
          <p:cNvSpPr txBox="1">
            <a:spLocks noGrp="1"/>
          </p:cNvSpPr>
          <p:nvPr>
            <p:ph type="body" sz="quarter" idx="1"/>
          </p:nvPr>
        </p:nvSpPr>
        <p:spPr>
          <a:xfrm>
            <a:off x="1270000" y="5029200"/>
            <a:ext cx="10464800" cy="1130300"/>
          </a:xfrm>
          <a:prstGeom prst="rect">
            <a:avLst/>
          </a:prstGeom>
        </p:spPr>
        <p:txBody>
          <a:bodyPr anchor="t">
            <a:noAutofit/>
          </a:bodyPr>
          <a:lstStyle>
            <a:lvl1pPr marL="0" indent="0" algn="ctr">
              <a:spcBef>
                <a:spcPts val="0"/>
              </a:spcBef>
              <a:buSzTx/>
              <a:buNone/>
              <a:defRPr>
                <a:latin typeface="Gill Sans"/>
                <a:ea typeface="Gill Sans"/>
                <a:cs typeface="Gill Sans"/>
                <a:sym typeface="Gill Sans"/>
              </a:defRPr>
            </a:lvl1pPr>
            <a:lvl2pPr marL="0" indent="0" algn="ctr">
              <a:spcBef>
                <a:spcPts val="0"/>
              </a:spcBef>
              <a:buSzTx/>
              <a:buNone/>
              <a:defRPr>
                <a:latin typeface="Gill Sans"/>
                <a:ea typeface="Gill Sans"/>
                <a:cs typeface="Gill Sans"/>
                <a:sym typeface="Gill Sans"/>
              </a:defRPr>
            </a:lvl2pPr>
            <a:lvl3pPr marL="0" indent="0" algn="ctr">
              <a:spcBef>
                <a:spcPts val="0"/>
              </a:spcBef>
              <a:buSzTx/>
              <a:buNone/>
              <a:defRPr>
                <a:latin typeface="Gill Sans"/>
                <a:ea typeface="Gill Sans"/>
                <a:cs typeface="Gill Sans"/>
                <a:sym typeface="Gill Sans"/>
              </a:defRPr>
            </a:lvl3pPr>
            <a:lvl4pPr marL="0" indent="0" algn="ctr">
              <a:spcBef>
                <a:spcPts val="0"/>
              </a:spcBef>
              <a:buSzTx/>
              <a:buNone/>
              <a:defRPr>
                <a:latin typeface="Gill Sans"/>
                <a:ea typeface="Gill Sans"/>
                <a:cs typeface="Gill Sans"/>
                <a:sym typeface="Gill Sans"/>
              </a:defRPr>
            </a:lvl4pPr>
            <a:lvl5pPr marL="0" indent="0" algn="ctr">
              <a:spcBef>
                <a:spcPts val="0"/>
              </a:spcBef>
              <a:buSzTx/>
              <a:buNone/>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r>
              <a:t>Title Text</a:t>
            </a:r>
          </a:p>
        </p:txBody>
      </p:sp>
      <p:sp>
        <p:nvSpPr>
          <p:cNvPr id="127" name="Body Level One…"/>
          <p:cNvSpPr txBox="1">
            <a:spLocks noGrp="1"/>
          </p:cNvSpPr>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6B1F6F20-19B8-4A43-8274-F336C341ED8D}" type="slidenum">
              <a:rPr lang="en-US" smtClean="0"/>
              <a:t>‹#›</a:t>
            </a:fld>
            <a:endParaRPr lang="en-US"/>
          </a:p>
        </p:txBody>
      </p:sp>
    </p:spTree>
    <p:extLst>
      <p:ext uri="{BB962C8B-B14F-4D97-AF65-F5344CB8AC3E}">
        <p14:creationId xmlns:p14="http://schemas.microsoft.com/office/powerpoint/2010/main" val="176681222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rust Me, I’m Partially Right: Incremental Visualization Lets Analysts Explore Large Datasets Faster"/>
          <p:cNvSpPr txBox="1">
            <a:spLocks noGrp="1"/>
          </p:cNvSpPr>
          <p:nvPr>
            <p:ph type="title"/>
          </p:nvPr>
        </p:nvSpPr>
        <p:spPr>
          <a:xfrm>
            <a:off x="660400" y="664633"/>
            <a:ext cx="11684000" cy="3302001"/>
          </a:xfrm>
          <a:prstGeom prst="rect">
            <a:avLst/>
          </a:prstGeom>
        </p:spPr>
        <p:txBody>
          <a:bodyPr/>
          <a:lstStyle>
            <a:lvl1pPr>
              <a:defRPr sz="4800">
                <a:latin typeface="Helvetica Neue Light"/>
                <a:ea typeface="Helvetica Neue Light"/>
                <a:cs typeface="Helvetica Neue Light"/>
                <a:sym typeface="Helvetica Neue Light"/>
              </a:defRPr>
            </a:lvl1pPr>
          </a:lstStyle>
          <a:p>
            <a:r>
              <a:t>Trust Me, I’m Partially Right: Incremental Visualization Lets Analysts Explore Large Datasets Faster</a:t>
            </a:r>
          </a:p>
        </p:txBody>
      </p:sp>
      <p:sp>
        <p:nvSpPr>
          <p:cNvPr id="139" name="Danyel Fisher et al…"/>
          <p:cNvSpPr txBox="1"/>
          <p:nvPr/>
        </p:nvSpPr>
        <p:spPr>
          <a:xfrm>
            <a:off x="699429" y="4491467"/>
            <a:ext cx="11885968" cy="2345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a:latin typeface="Gill Sans Light"/>
                <a:ea typeface="Gill Sans Light"/>
                <a:cs typeface="Gill Sans Light"/>
                <a:sym typeface="Gill Sans Light"/>
              </a:defRPr>
            </a:pPr>
            <a:r>
              <a:rPr dirty="0"/>
              <a:t>Danyel Fisher et al</a:t>
            </a:r>
          </a:p>
          <a:p>
            <a:pPr>
              <a:defRPr>
                <a:latin typeface="Gill Sans Light"/>
                <a:ea typeface="Gill Sans Light"/>
                <a:cs typeface="Gill Sans Light"/>
                <a:sym typeface="Gill Sans Light"/>
              </a:defRPr>
            </a:pPr>
            <a:r>
              <a:rPr dirty="0"/>
              <a:t>Microsoft Research &amp; University of Southampton</a:t>
            </a:r>
          </a:p>
          <a:p>
            <a:pPr>
              <a:defRPr>
                <a:latin typeface="Gill Sans Light"/>
                <a:ea typeface="Gill Sans Light"/>
                <a:cs typeface="Gill Sans Light"/>
                <a:sym typeface="Gill Sans Light"/>
              </a:defRPr>
            </a:pPr>
            <a:r>
              <a:rPr dirty="0"/>
              <a:t>CHI2012</a:t>
            </a:r>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a:p>
            <a:pPr>
              <a:defRPr>
                <a:latin typeface="Gill Sans Light"/>
                <a:ea typeface="Gill Sans Light"/>
                <a:cs typeface="Gill Sans Light"/>
                <a:sym typeface="Gill Sans Light"/>
              </a:defRPr>
            </a:pP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10</a:t>
            </a:fld>
            <a:endParaRPr lang="en-US"/>
          </a:p>
        </p:txBody>
      </p:sp>
      <p:sp>
        <p:nvSpPr>
          <p:cNvPr id="7" name="Title 1"/>
          <p:cNvSpPr>
            <a:spLocks noGrp="1"/>
          </p:cNvSpPr>
          <p:nvPr>
            <p:ph type="title"/>
          </p:nvPr>
        </p:nvSpPr>
        <p:spPr>
          <a:xfrm>
            <a:off x="0" y="304800"/>
            <a:ext cx="13004799" cy="1025525"/>
          </a:xfrm>
        </p:spPr>
        <p:txBody>
          <a:bodyPr>
            <a:normAutofit fontScale="90000"/>
          </a:bodyPr>
          <a:lstStyle/>
          <a:p>
            <a:r>
              <a:rPr lang="en-US" sz="6000" dirty="0" smtClean="0"/>
              <a:t>Canonical OLAP </a:t>
            </a:r>
            <a:r>
              <a:rPr lang="en-US" sz="6000" dirty="0" smtClean="0"/>
              <a:t>Query = </a:t>
            </a:r>
            <a:br>
              <a:rPr lang="en-US" sz="6000" dirty="0" smtClean="0"/>
            </a:br>
            <a:r>
              <a:rPr lang="en-US" sz="6000" dirty="0" smtClean="0"/>
              <a:t>Canonical Visualization Query </a:t>
            </a:r>
            <a:endParaRPr lang="en-US" sz="6000" dirty="0"/>
          </a:p>
        </p:txBody>
      </p:sp>
      <p:sp>
        <p:nvSpPr>
          <p:cNvPr id="8" name="Content Placeholder 2"/>
          <p:cNvSpPr>
            <a:spLocks noGrp="1"/>
          </p:cNvSpPr>
          <p:nvPr>
            <p:ph idx="1"/>
          </p:nvPr>
        </p:nvSpPr>
        <p:spPr>
          <a:xfrm>
            <a:off x="1854200" y="2590800"/>
            <a:ext cx="9702800" cy="4038600"/>
          </a:xfrm>
        </p:spPr>
        <p:txBody>
          <a:bodyPr/>
          <a:lstStyle/>
          <a:p>
            <a:pPr marL="0" indent="0">
              <a:lnSpc>
                <a:spcPct val="110000"/>
              </a:lnSpc>
              <a:spcBef>
                <a:spcPts val="0"/>
              </a:spcBef>
              <a:spcAft>
                <a:spcPts val="0"/>
              </a:spcAft>
              <a:buNone/>
            </a:pPr>
            <a:endParaRPr lang="en-US" sz="3200" i="1" dirty="0" smtClean="0">
              <a:solidFill>
                <a:srgbClr val="0000FF"/>
              </a:solidFill>
            </a:endParaRPr>
          </a:p>
          <a:p>
            <a:pPr marL="0" indent="0">
              <a:lnSpc>
                <a:spcPct val="110000"/>
              </a:lnSpc>
              <a:spcBef>
                <a:spcPts val="0"/>
              </a:spcBef>
              <a:spcAft>
                <a:spcPts val="0"/>
              </a:spcAft>
              <a:buNone/>
            </a:pPr>
            <a:endParaRPr lang="en-US" sz="3200" i="1" dirty="0">
              <a:solidFill>
                <a:srgbClr val="0000FF"/>
              </a:solidFill>
            </a:endParaRPr>
          </a:p>
        </p:txBody>
      </p:sp>
      <p:sp>
        <p:nvSpPr>
          <p:cNvPr id="2" name="TextBox 1"/>
          <p:cNvSpPr txBox="1"/>
          <p:nvPr/>
        </p:nvSpPr>
        <p:spPr>
          <a:xfrm>
            <a:off x="1625600" y="2411184"/>
            <a:ext cx="9982200" cy="2308324"/>
          </a:xfrm>
          <a:prstGeom prst="rect">
            <a:avLst/>
          </a:prstGeom>
          <a:noFill/>
        </p:spPr>
        <p:txBody>
          <a:bodyPr wrap="square" rtlCol="0">
            <a:spAutoFit/>
          </a:bodyPr>
          <a:lstStyle/>
          <a:p>
            <a:pPr algn="l"/>
            <a:r>
              <a:rPr lang="en-US" i="1" dirty="0" smtClean="0">
                <a:solidFill>
                  <a:srgbClr val="800000"/>
                </a:solidFill>
              </a:rPr>
              <a:t>SELECT AGG(M), D</a:t>
            </a:r>
          </a:p>
          <a:p>
            <a:pPr algn="l"/>
            <a:r>
              <a:rPr lang="en-US" i="1" dirty="0" smtClean="0">
                <a:solidFill>
                  <a:srgbClr val="800000"/>
                </a:solidFill>
              </a:rPr>
              <a:t>FROM R</a:t>
            </a:r>
          </a:p>
          <a:p>
            <a:pPr algn="l"/>
            <a:r>
              <a:rPr lang="en-US" i="1" dirty="0" smtClean="0">
                <a:solidFill>
                  <a:srgbClr val="800000"/>
                </a:solidFill>
              </a:rPr>
              <a:t>WHERE …</a:t>
            </a:r>
          </a:p>
          <a:p>
            <a:pPr algn="l"/>
            <a:r>
              <a:rPr lang="en-US" i="1" dirty="0" smtClean="0">
                <a:solidFill>
                  <a:srgbClr val="800000"/>
                </a:solidFill>
              </a:rPr>
              <a:t>GROUP BY D</a:t>
            </a:r>
            <a:endParaRPr lang="en-US" i="1" dirty="0">
              <a:solidFill>
                <a:srgbClr val="800000"/>
              </a:solidFill>
            </a:endParaRPr>
          </a:p>
        </p:txBody>
      </p:sp>
      <p:sp>
        <p:nvSpPr>
          <p:cNvPr id="6" name="TextBox 5"/>
          <p:cNvSpPr txBox="1"/>
          <p:nvPr/>
        </p:nvSpPr>
        <p:spPr>
          <a:xfrm>
            <a:off x="1625600" y="4985653"/>
            <a:ext cx="9982200" cy="2308324"/>
          </a:xfrm>
          <a:prstGeom prst="rect">
            <a:avLst/>
          </a:prstGeom>
          <a:noFill/>
        </p:spPr>
        <p:txBody>
          <a:bodyPr wrap="square" rtlCol="0">
            <a:spAutoFit/>
          </a:bodyPr>
          <a:lstStyle/>
          <a:p>
            <a:pPr algn="l"/>
            <a:r>
              <a:rPr lang="en-US" i="1" dirty="0" smtClean="0">
                <a:solidFill>
                  <a:srgbClr val="800000"/>
                </a:solidFill>
              </a:rPr>
              <a:t>SELECT SUM(Sales), Category</a:t>
            </a:r>
          </a:p>
          <a:p>
            <a:pPr algn="l"/>
            <a:r>
              <a:rPr lang="en-US" i="1" dirty="0" smtClean="0">
                <a:solidFill>
                  <a:srgbClr val="800000"/>
                </a:solidFill>
              </a:rPr>
              <a:t>FROM </a:t>
            </a:r>
            <a:r>
              <a:rPr lang="en-US" i="1" dirty="0" smtClean="0">
                <a:solidFill>
                  <a:srgbClr val="800000"/>
                </a:solidFill>
              </a:rPr>
              <a:t>R</a:t>
            </a:r>
          </a:p>
          <a:p>
            <a:pPr algn="l"/>
            <a:r>
              <a:rPr lang="en-US" i="1" dirty="0" smtClean="0">
                <a:solidFill>
                  <a:srgbClr val="800000"/>
                </a:solidFill>
              </a:rPr>
              <a:t>WHERE State = “California”</a:t>
            </a:r>
            <a:endParaRPr lang="en-US" i="1" dirty="0" smtClean="0">
              <a:solidFill>
                <a:srgbClr val="800000"/>
              </a:solidFill>
            </a:endParaRPr>
          </a:p>
          <a:p>
            <a:pPr algn="l"/>
            <a:r>
              <a:rPr lang="en-US" i="1" dirty="0" smtClean="0">
                <a:solidFill>
                  <a:srgbClr val="800000"/>
                </a:solidFill>
              </a:rPr>
              <a:t>GROUP BY Category</a:t>
            </a:r>
            <a:endParaRPr lang="en-US" i="1" dirty="0">
              <a:solidFill>
                <a:srgbClr val="800000"/>
              </a:solidFill>
            </a:endParaRPr>
          </a:p>
        </p:txBody>
      </p:sp>
      <p:sp>
        <p:nvSpPr>
          <p:cNvPr id="9" name="TextBox 8"/>
          <p:cNvSpPr txBox="1"/>
          <p:nvPr/>
        </p:nvSpPr>
        <p:spPr>
          <a:xfrm>
            <a:off x="228600" y="7889875"/>
            <a:ext cx="12458700" cy="1446550"/>
          </a:xfrm>
          <a:prstGeom prst="rect">
            <a:avLst/>
          </a:prstGeom>
          <a:noFill/>
        </p:spPr>
        <p:txBody>
          <a:bodyPr wrap="square" rtlCol="0">
            <a:spAutoFit/>
          </a:bodyPr>
          <a:lstStyle/>
          <a:p>
            <a:r>
              <a:rPr lang="en-US" sz="4400" dirty="0" smtClean="0">
                <a:solidFill>
                  <a:srgbClr val="0000FF"/>
                </a:solidFill>
              </a:rPr>
              <a:t>Can get more complicated with arbitrary binning, transformation,  combining multiple attributes</a:t>
            </a:r>
            <a:endParaRPr lang="en-US" sz="4400" dirty="0" smtClean="0">
              <a:solidFill>
                <a:srgbClr val="0000FF"/>
              </a:solidFill>
            </a:endParaRPr>
          </a:p>
        </p:txBody>
      </p:sp>
    </p:spTree>
    <p:extLst>
      <p:ext uri="{BB962C8B-B14F-4D97-AF65-F5344CB8AC3E}">
        <p14:creationId xmlns:p14="http://schemas.microsoft.com/office/powerpoint/2010/main" val="10396475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518" y="304800"/>
            <a:ext cx="13207999" cy="1025525"/>
          </a:xfrm>
        </p:spPr>
        <p:txBody>
          <a:bodyPr/>
          <a:lstStyle/>
          <a:p>
            <a:r>
              <a:rPr lang="en-US" sz="6000" dirty="0" smtClean="0"/>
              <a:t>Types of Charts</a:t>
            </a:r>
            <a:endParaRPr lang="en-US" sz="6000" dirty="0"/>
          </a:p>
        </p:txBody>
      </p:sp>
      <p:sp>
        <p:nvSpPr>
          <p:cNvPr id="3" name="TextBox 2"/>
          <p:cNvSpPr txBox="1"/>
          <p:nvPr/>
        </p:nvSpPr>
        <p:spPr>
          <a:xfrm>
            <a:off x="711200" y="1752600"/>
            <a:ext cx="9982200" cy="6740307"/>
          </a:xfrm>
          <a:prstGeom prst="rect">
            <a:avLst/>
          </a:prstGeom>
          <a:noFill/>
        </p:spPr>
        <p:txBody>
          <a:bodyPr wrap="square" rtlCol="0">
            <a:spAutoFit/>
          </a:bodyPr>
          <a:lstStyle/>
          <a:p>
            <a:pPr algn="l"/>
            <a:endParaRPr lang="en-US" sz="2400" dirty="0" smtClean="0"/>
          </a:p>
          <a:p>
            <a:pPr marL="571500" indent="-571500" algn="l">
              <a:buFont typeface="Arial"/>
              <a:buChar char="•"/>
            </a:pPr>
            <a:r>
              <a:rPr lang="en-US" sz="4400" dirty="0" smtClean="0"/>
              <a:t>Bar Charts</a:t>
            </a:r>
          </a:p>
          <a:p>
            <a:pPr marL="571500" indent="-571500" algn="l">
              <a:buFont typeface="Arial"/>
              <a:buChar char="•"/>
            </a:pPr>
            <a:endParaRPr lang="en-US" sz="4400" dirty="0"/>
          </a:p>
          <a:p>
            <a:pPr marL="571500" indent="-571500" algn="l">
              <a:buFont typeface="Arial"/>
              <a:buChar char="•"/>
            </a:pPr>
            <a:r>
              <a:rPr lang="en-US" sz="4400" dirty="0" smtClean="0"/>
              <a:t>Line Charts</a:t>
            </a:r>
          </a:p>
          <a:p>
            <a:pPr marL="571500" indent="-571500" algn="l">
              <a:buFont typeface="Arial"/>
              <a:buChar char="•"/>
            </a:pPr>
            <a:endParaRPr lang="en-US" sz="4400" dirty="0"/>
          </a:p>
          <a:p>
            <a:pPr marL="571500" indent="-571500" algn="l">
              <a:buFont typeface="Arial"/>
              <a:buChar char="•"/>
            </a:pPr>
            <a:r>
              <a:rPr lang="en-US" sz="4400" dirty="0" smtClean="0"/>
              <a:t>Scatter Plot</a:t>
            </a:r>
          </a:p>
          <a:p>
            <a:pPr marL="571500" indent="-571500" algn="l">
              <a:buFont typeface="Arial"/>
              <a:buChar char="•"/>
            </a:pPr>
            <a:endParaRPr lang="en-US" sz="4400" dirty="0"/>
          </a:p>
          <a:p>
            <a:pPr marL="571500" indent="-571500" algn="l">
              <a:buFont typeface="Arial"/>
              <a:buChar char="•"/>
            </a:pPr>
            <a:r>
              <a:rPr lang="en-US" sz="4400" dirty="0" err="1" smtClean="0"/>
              <a:t>Chloropleth</a:t>
            </a:r>
            <a:endParaRPr lang="en-US" sz="4400" dirty="0" smtClean="0"/>
          </a:p>
          <a:p>
            <a:pPr marL="571500" indent="-571500" algn="l">
              <a:buFont typeface="Arial"/>
              <a:buChar char="•"/>
            </a:pPr>
            <a:endParaRPr lang="en-US" sz="4400" dirty="0"/>
          </a:p>
          <a:p>
            <a:pPr marL="571500" indent="-571500" algn="l">
              <a:buFont typeface="Arial"/>
              <a:buChar char="•"/>
            </a:pPr>
            <a:endParaRPr lang="en-US" sz="2400" dirty="0" smtClean="0"/>
          </a:p>
          <a:p>
            <a:pPr algn="l"/>
            <a:endParaRPr lang="en-US" sz="2400" dirty="0"/>
          </a:p>
        </p:txBody>
      </p:sp>
    </p:spTree>
    <p:extLst>
      <p:ext uri="{BB962C8B-B14F-4D97-AF65-F5344CB8AC3E}">
        <p14:creationId xmlns:p14="http://schemas.microsoft.com/office/powerpoint/2010/main" val="5704851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12</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Bar Charts</a:t>
            </a:r>
            <a:endParaRPr lang="en-US" sz="6000" dirty="0"/>
          </a:p>
        </p:txBody>
      </p:sp>
      <p:pic>
        <p:nvPicPr>
          <p:cNvPr id="5" name="Content Placeholder 4"/>
          <p:cNvPicPr>
            <a:picLocks noGrp="1" noChangeAspect="1"/>
          </p:cNvPicPr>
          <p:nvPr>
            <p:ph idx="1"/>
          </p:nvPr>
        </p:nvPicPr>
        <p:blipFill rotWithShape="1">
          <a:blip r:embed="rId3"/>
          <a:srcRect l="-10767" r="-5802"/>
          <a:stretch/>
        </p:blipFill>
        <p:spPr>
          <a:xfrm>
            <a:off x="1549400" y="1600200"/>
            <a:ext cx="3510563" cy="2974756"/>
          </a:xfrm>
        </p:spPr>
      </p:pic>
      <p:pic>
        <p:nvPicPr>
          <p:cNvPr id="6" name="Picture 5"/>
          <p:cNvPicPr>
            <a:picLocks noChangeAspect="1"/>
          </p:cNvPicPr>
          <p:nvPr/>
        </p:nvPicPr>
        <p:blipFill>
          <a:blip r:embed="rId4"/>
          <a:stretch>
            <a:fillRect/>
          </a:stretch>
        </p:blipFill>
        <p:spPr>
          <a:xfrm>
            <a:off x="6197600" y="1447800"/>
            <a:ext cx="5308720" cy="3200400"/>
          </a:xfrm>
          <a:prstGeom prst="rect">
            <a:avLst/>
          </a:prstGeom>
        </p:spPr>
      </p:pic>
      <p:pic>
        <p:nvPicPr>
          <p:cNvPr id="8" name="Picture 7"/>
          <p:cNvPicPr>
            <a:picLocks noChangeAspect="1"/>
          </p:cNvPicPr>
          <p:nvPr/>
        </p:nvPicPr>
        <p:blipFill>
          <a:blip r:embed="rId5"/>
          <a:stretch>
            <a:fillRect/>
          </a:stretch>
        </p:blipFill>
        <p:spPr>
          <a:xfrm>
            <a:off x="2082800" y="4876800"/>
            <a:ext cx="8610600" cy="4629882"/>
          </a:xfrm>
          <a:prstGeom prst="rect">
            <a:avLst/>
          </a:prstGeom>
        </p:spPr>
      </p:pic>
    </p:spTree>
    <p:extLst>
      <p:ext uri="{BB962C8B-B14F-4D97-AF65-F5344CB8AC3E}">
        <p14:creationId xmlns:p14="http://schemas.microsoft.com/office/powerpoint/2010/main" val="5870603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13</a:t>
            </a:fld>
            <a:endParaRPr lang="en-US"/>
          </a:p>
        </p:txBody>
      </p:sp>
      <p:sp>
        <p:nvSpPr>
          <p:cNvPr id="7" name="Title 1"/>
          <p:cNvSpPr>
            <a:spLocks noGrp="1"/>
          </p:cNvSpPr>
          <p:nvPr>
            <p:ph type="title"/>
          </p:nvPr>
        </p:nvSpPr>
        <p:spPr>
          <a:xfrm>
            <a:off x="76302" y="321128"/>
            <a:ext cx="13207999" cy="1025525"/>
          </a:xfrm>
        </p:spPr>
        <p:txBody>
          <a:bodyPr/>
          <a:lstStyle/>
          <a:p>
            <a:r>
              <a:rPr lang="en-US" sz="6000" dirty="0" smtClean="0"/>
              <a:t>Bar Charts</a:t>
            </a:r>
            <a:endParaRPr lang="en-US" sz="6000" dirty="0"/>
          </a:p>
        </p:txBody>
      </p:sp>
      <p:sp>
        <p:nvSpPr>
          <p:cNvPr id="5" name="TextBox 4"/>
          <p:cNvSpPr txBox="1"/>
          <p:nvPr/>
        </p:nvSpPr>
        <p:spPr>
          <a:xfrm>
            <a:off x="1701800" y="1828800"/>
            <a:ext cx="9448800" cy="5509200"/>
          </a:xfrm>
          <a:prstGeom prst="rect">
            <a:avLst/>
          </a:prstGeom>
          <a:noFill/>
        </p:spPr>
        <p:txBody>
          <a:bodyPr wrap="square" rtlCol="0">
            <a:spAutoFit/>
          </a:bodyPr>
          <a:lstStyle/>
          <a:p>
            <a:pPr marL="571500" indent="-571500" algn="l">
              <a:buFont typeface="Arial"/>
              <a:buChar char="•"/>
            </a:pPr>
            <a:r>
              <a:rPr lang="en-US" sz="4400" dirty="0" smtClean="0"/>
              <a:t>Plotting a Q-R vs. either a N, O, Q-I, or Q-R</a:t>
            </a:r>
          </a:p>
          <a:p>
            <a:pPr marL="571500" indent="-571500" algn="l">
              <a:buFont typeface="Arial"/>
              <a:buChar char="•"/>
            </a:pPr>
            <a:endParaRPr lang="en-US" sz="4400" dirty="0"/>
          </a:p>
          <a:p>
            <a:pPr marL="571500" indent="-571500" algn="l">
              <a:buFont typeface="Arial"/>
              <a:buChar char="•"/>
            </a:pPr>
            <a:r>
              <a:rPr lang="en-US" sz="4400" dirty="0"/>
              <a:t>Emphasize more the difference in height than the distances in the x axis</a:t>
            </a:r>
          </a:p>
          <a:p>
            <a:pPr marL="571500" indent="-571500" algn="l">
              <a:buFont typeface="Arial"/>
              <a:buChar char="•"/>
            </a:pPr>
            <a:endParaRPr lang="en-US" sz="4400" dirty="0" smtClean="0"/>
          </a:p>
          <a:p>
            <a:pPr marL="571500" indent="-571500" algn="l">
              <a:buFont typeface="Arial"/>
              <a:buChar char="•"/>
            </a:pPr>
            <a:r>
              <a:rPr lang="en-US" sz="4400" dirty="0" smtClean="0"/>
              <a:t>Most fundamental chart</a:t>
            </a:r>
            <a:endParaRPr lang="en-US" sz="4400" dirty="0"/>
          </a:p>
        </p:txBody>
      </p:sp>
    </p:spTree>
    <p:extLst>
      <p:ext uri="{BB962C8B-B14F-4D97-AF65-F5344CB8AC3E}">
        <p14:creationId xmlns:p14="http://schemas.microsoft.com/office/powerpoint/2010/main" val="101633577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14</a:t>
            </a:fld>
            <a:endParaRPr lang="en-US"/>
          </a:p>
        </p:txBody>
      </p:sp>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Line Charts</a:t>
            </a:r>
            <a:endParaRPr lang="en-US" sz="6000" dirty="0"/>
          </a:p>
        </p:txBody>
      </p:sp>
      <p:pic>
        <p:nvPicPr>
          <p:cNvPr id="7" name="Picture 6"/>
          <p:cNvPicPr>
            <a:picLocks noChangeAspect="1"/>
          </p:cNvPicPr>
          <p:nvPr/>
        </p:nvPicPr>
        <p:blipFill>
          <a:blip r:embed="rId2"/>
          <a:stretch>
            <a:fillRect/>
          </a:stretch>
        </p:blipFill>
        <p:spPr>
          <a:xfrm>
            <a:off x="2387600" y="1447800"/>
            <a:ext cx="7620000" cy="3810000"/>
          </a:xfrm>
          <a:prstGeom prst="rect">
            <a:avLst/>
          </a:prstGeom>
        </p:spPr>
      </p:pic>
      <p:pic>
        <p:nvPicPr>
          <p:cNvPr id="8" name="Picture 7"/>
          <p:cNvPicPr>
            <a:picLocks noChangeAspect="1"/>
          </p:cNvPicPr>
          <p:nvPr/>
        </p:nvPicPr>
        <p:blipFill>
          <a:blip r:embed="rId3"/>
          <a:stretch>
            <a:fillRect/>
          </a:stretch>
        </p:blipFill>
        <p:spPr>
          <a:xfrm>
            <a:off x="2387600" y="5486400"/>
            <a:ext cx="7696200" cy="3848101"/>
          </a:xfrm>
          <a:prstGeom prst="rect">
            <a:avLst/>
          </a:prstGeom>
        </p:spPr>
      </p:pic>
    </p:spTree>
    <p:extLst>
      <p:ext uri="{BB962C8B-B14F-4D97-AF65-F5344CB8AC3E}">
        <p14:creationId xmlns:p14="http://schemas.microsoft.com/office/powerpoint/2010/main" val="8169496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15</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Line Charts</a:t>
            </a:r>
            <a:endParaRPr lang="en-US" sz="6000" dirty="0"/>
          </a:p>
        </p:txBody>
      </p:sp>
      <p:sp>
        <p:nvSpPr>
          <p:cNvPr id="5" name="TextBox 4"/>
          <p:cNvSpPr txBox="1"/>
          <p:nvPr/>
        </p:nvSpPr>
        <p:spPr>
          <a:xfrm>
            <a:off x="1701800" y="1828800"/>
            <a:ext cx="9448800" cy="6186309"/>
          </a:xfrm>
          <a:prstGeom prst="rect">
            <a:avLst/>
          </a:prstGeom>
          <a:noFill/>
        </p:spPr>
        <p:txBody>
          <a:bodyPr wrap="square" rtlCol="0">
            <a:spAutoFit/>
          </a:bodyPr>
          <a:lstStyle/>
          <a:p>
            <a:pPr marL="571500" indent="-571500" algn="l">
              <a:buFont typeface="Arial"/>
              <a:buChar char="•"/>
            </a:pPr>
            <a:r>
              <a:rPr lang="en-US" sz="4400" dirty="0" smtClean="0"/>
              <a:t>Plotting a Q-R vs. </a:t>
            </a:r>
            <a:r>
              <a:rPr lang="en-US" sz="4400" dirty="0"/>
              <a:t> </a:t>
            </a:r>
            <a:r>
              <a:rPr lang="en-US" sz="4400" dirty="0" smtClean="0"/>
              <a:t>a Q-I, or Q-R</a:t>
            </a:r>
          </a:p>
          <a:p>
            <a:pPr marL="571500" indent="-571500" algn="l">
              <a:buFont typeface="Arial"/>
              <a:buChar char="•"/>
            </a:pPr>
            <a:endParaRPr lang="en-US" sz="4400" dirty="0"/>
          </a:p>
          <a:p>
            <a:pPr marL="571500" indent="-571500" algn="l">
              <a:buFont typeface="Arial"/>
              <a:buChar char="•"/>
            </a:pPr>
            <a:r>
              <a:rPr lang="en-US" sz="4400" dirty="0" smtClean="0"/>
              <a:t>Mainly makes sense when the x-axis is ordered in some way </a:t>
            </a:r>
            <a:endParaRPr lang="en-US" sz="4400" dirty="0"/>
          </a:p>
          <a:p>
            <a:pPr marL="571500" indent="-571500" algn="l">
              <a:buFont typeface="Arial"/>
              <a:buChar char="•"/>
            </a:pPr>
            <a:endParaRPr lang="en-US" sz="4400" dirty="0" smtClean="0"/>
          </a:p>
          <a:p>
            <a:pPr marL="571500" indent="-571500" algn="l">
              <a:buFont typeface="Arial"/>
              <a:buChar char="•"/>
            </a:pPr>
            <a:r>
              <a:rPr lang="en-US" sz="4400" dirty="0" smtClean="0"/>
              <a:t>Want to be able to see “trends”</a:t>
            </a:r>
          </a:p>
          <a:p>
            <a:pPr marL="571500" indent="-571500" algn="l">
              <a:buFont typeface="Arial"/>
              <a:buChar char="•"/>
            </a:pPr>
            <a:endParaRPr lang="en-US" sz="4400" dirty="0"/>
          </a:p>
          <a:p>
            <a:pPr marL="571500" indent="-571500" algn="l">
              <a:buFont typeface="Arial"/>
              <a:buChar char="•"/>
            </a:pPr>
            <a:r>
              <a:rPr lang="en-US" sz="4400" dirty="0" smtClean="0"/>
              <a:t>Assumption of interpolation, dependence</a:t>
            </a:r>
            <a:endParaRPr lang="en-US" sz="4400" dirty="0"/>
          </a:p>
        </p:txBody>
      </p:sp>
    </p:spTree>
    <p:extLst>
      <p:ext uri="{BB962C8B-B14F-4D97-AF65-F5344CB8AC3E}">
        <p14:creationId xmlns:p14="http://schemas.microsoft.com/office/powerpoint/2010/main" val="1609829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16</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Scatter Plot</a:t>
            </a:r>
            <a:endParaRPr lang="en-US" sz="6000" dirty="0"/>
          </a:p>
        </p:txBody>
      </p:sp>
      <p:pic>
        <p:nvPicPr>
          <p:cNvPr id="5" name="Content Placeholder 4"/>
          <p:cNvPicPr>
            <a:picLocks noGrp="1" noChangeAspect="1"/>
          </p:cNvPicPr>
          <p:nvPr>
            <p:ph idx="1"/>
          </p:nvPr>
        </p:nvPicPr>
        <p:blipFill rotWithShape="1">
          <a:blip r:embed="rId3"/>
          <a:srcRect l="-11699" t="-2743" r="-7230" b="-9646"/>
          <a:stretch/>
        </p:blipFill>
        <p:spPr>
          <a:xfrm>
            <a:off x="482600" y="1981199"/>
            <a:ext cx="5867400" cy="5515899"/>
          </a:xfrm>
        </p:spPr>
      </p:pic>
      <p:pic>
        <p:nvPicPr>
          <p:cNvPr id="6" name="Picture 5"/>
          <p:cNvPicPr>
            <a:picLocks noChangeAspect="1"/>
          </p:cNvPicPr>
          <p:nvPr/>
        </p:nvPicPr>
        <p:blipFill>
          <a:blip r:embed="rId4"/>
          <a:stretch>
            <a:fillRect/>
          </a:stretch>
        </p:blipFill>
        <p:spPr>
          <a:xfrm>
            <a:off x="6654800" y="4495800"/>
            <a:ext cx="5359400" cy="4546704"/>
          </a:xfrm>
          <a:prstGeom prst="rect">
            <a:avLst/>
          </a:prstGeom>
        </p:spPr>
      </p:pic>
    </p:spTree>
    <p:extLst>
      <p:ext uri="{BB962C8B-B14F-4D97-AF65-F5344CB8AC3E}">
        <p14:creationId xmlns:p14="http://schemas.microsoft.com/office/powerpoint/2010/main" val="56043943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17</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Scatterplot</a:t>
            </a:r>
            <a:endParaRPr lang="en-US" sz="6000" dirty="0"/>
          </a:p>
        </p:txBody>
      </p:sp>
      <p:sp>
        <p:nvSpPr>
          <p:cNvPr id="5" name="TextBox 4"/>
          <p:cNvSpPr txBox="1"/>
          <p:nvPr/>
        </p:nvSpPr>
        <p:spPr>
          <a:xfrm>
            <a:off x="1701800" y="1828800"/>
            <a:ext cx="9448800" cy="5909309"/>
          </a:xfrm>
          <a:prstGeom prst="rect">
            <a:avLst/>
          </a:prstGeom>
          <a:noFill/>
        </p:spPr>
        <p:txBody>
          <a:bodyPr wrap="square" rtlCol="0">
            <a:spAutoFit/>
          </a:bodyPr>
          <a:lstStyle/>
          <a:p>
            <a:pPr marL="571500" indent="-571500" algn="l">
              <a:buFont typeface="Arial"/>
              <a:buChar char="•"/>
            </a:pPr>
            <a:r>
              <a:rPr lang="en-US" sz="5400" dirty="0" smtClean="0"/>
              <a:t>Plotting a Q-R vs. </a:t>
            </a:r>
            <a:r>
              <a:rPr lang="en-US" sz="5400" dirty="0"/>
              <a:t> </a:t>
            </a:r>
            <a:r>
              <a:rPr lang="en-US" sz="5400" dirty="0" smtClean="0"/>
              <a:t>a Q-R </a:t>
            </a:r>
          </a:p>
          <a:p>
            <a:pPr algn="l"/>
            <a:endParaRPr lang="en-US" sz="5400" dirty="0"/>
          </a:p>
          <a:p>
            <a:pPr marL="571500" indent="-571500" algn="l">
              <a:buFont typeface="Arial"/>
              <a:buChar char="•"/>
            </a:pPr>
            <a:r>
              <a:rPr lang="en-US" sz="5400" dirty="0" smtClean="0"/>
              <a:t>Unlike line graphs, no assumption of interpolation</a:t>
            </a:r>
          </a:p>
          <a:p>
            <a:pPr marL="571500" indent="-571500" algn="l">
              <a:buFont typeface="Arial"/>
              <a:buChar char="•"/>
            </a:pPr>
            <a:endParaRPr lang="en-US" sz="5400" dirty="0"/>
          </a:p>
          <a:p>
            <a:pPr marL="571500" indent="-571500" algn="l">
              <a:buFont typeface="Arial"/>
              <a:buChar char="•"/>
            </a:pPr>
            <a:r>
              <a:rPr lang="en-US" sz="5400" dirty="0" smtClean="0"/>
              <a:t>Care more about “density”, understanding of “correlation”</a:t>
            </a:r>
            <a:endParaRPr lang="en-US" sz="5400" dirty="0"/>
          </a:p>
        </p:txBody>
      </p:sp>
    </p:spTree>
    <p:extLst>
      <p:ext uri="{BB962C8B-B14F-4D97-AF65-F5344CB8AC3E}">
        <p14:creationId xmlns:p14="http://schemas.microsoft.com/office/powerpoint/2010/main" val="143474625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18</a:t>
            </a:fld>
            <a:endParaRPr lang="en-US"/>
          </a:p>
        </p:txBody>
      </p:sp>
      <p:sp>
        <p:nvSpPr>
          <p:cNvPr id="7" name="Title 1"/>
          <p:cNvSpPr>
            <a:spLocks noGrp="1"/>
          </p:cNvSpPr>
          <p:nvPr>
            <p:ph type="title"/>
          </p:nvPr>
        </p:nvSpPr>
        <p:spPr>
          <a:xfrm>
            <a:off x="-26518" y="304800"/>
            <a:ext cx="13207999" cy="1025525"/>
          </a:xfrm>
        </p:spPr>
        <p:txBody>
          <a:bodyPr/>
          <a:lstStyle/>
          <a:p>
            <a:r>
              <a:rPr lang="en-US" sz="6000" dirty="0" err="1" smtClean="0"/>
              <a:t>Chloropleths</a:t>
            </a:r>
            <a:endParaRPr lang="en-US" sz="6000" dirty="0"/>
          </a:p>
        </p:txBody>
      </p:sp>
      <p:pic>
        <p:nvPicPr>
          <p:cNvPr id="5" name="Content Placeholder 4"/>
          <p:cNvPicPr>
            <a:picLocks noGrp="1" noChangeAspect="1"/>
          </p:cNvPicPr>
          <p:nvPr>
            <p:ph idx="1"/>
          </p:nvPr>
        </p:nvPicPr>
        <p:blipFill rotWithShape="1">
          <a:blip r:embed="rId3"/>
          <a:srcRect l="-8121" t="-5135" r="-2717"/>
          <a:stretch/>
        </p:blipFill>
        <p:spPr>
          <a:xfrm>
            <a:off x="3378200" y="2362200"/>
            <a:ext cx="5867400" cy="4372804"/>
          </a:xfrm>
        </p:spPr>
      </p:pic>
    </p:spTree>
    <p:extLst>
      <p:ext uri="{BB962C8B-B14F-4D97-AF65-F5344CB8AC3E}">
        <p14:creationId xmlns:p14="http://schemas.microsoft.com/office/powerpoint/2010/main" val="17133770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19</a:t>
            </a:fld>
            <a:endParaRPr lang="en-US"/>
          </a:p>
        </p:txBody>
      </p:sp>
      <p:sp>
        <p:nvSpPr>
          <p:cNvPr id="7" name="Title 1"/>
          <p:cNvSpPr>
            <a:spLocks noGrp="1"/>
          </p:cNvSpPr>
          <p:nvPr>
            <p:ph type="title"/>
          </p:nvPr>
        </p:nvSpPr>
        <p:spPr>
          <a:xfrm>
            <a:off x="-26518" y="304800"/>
            <a:ext cx="13207999" cy="1025525"/>
          </a:xfrm>
        </p:spPr>
        <p:txBody>
          <a:bodyPr/>
          <a:lstStyle/>
          <a:p>
            <a:r>
              <a:rPr lang="en-US" sz="6000" dirty="0" err="1" smtClean="0"/>
              <a:t>Chloropleth</a:t>
            </a:r>
            <a:endParaRPr lang="en-US" sz="6000" dirty="0"/>
          </a:p>
        </p:txBody>
      </p:sp>
      <p:sp>
        <p:nvSpPr>
          <p:cNvPr id="5" name="TextBox 4"/>
          <p:cNvSpPr txBox="1"/>
          <p:nvPr/>
        </p:nvSpPr>
        <p:spPr>
          <a:xfrm>
            <a:off x="1701800" y="1828800"/>
            <a:ext cx="9448800" cy="4247317"/>
          </a:xfrm>
          <a:prstGeom prst="rect">
            <a:avLst/>
          </a:prstGeom>
          <a:noFill/>
        </p:spPr>
        <p:txBody>
          <a:bodyPr wrap="square" rtlCol="0">
            <a:spAutoFit/>
          </a:bodyPr>
          <a:lstStyle/>
          <a:p>
            <a:pPr marL="571500" indent="-571500" algn="l">
              <a:buFont typeface="Arial"/>
              <a:buChar char="•"/>
            </a:pPr>
            <a:r>
              <a:rPr lang="en-US" sz="5400" dirty="0" smtClean="0"/>
              <a:t>Overlaid on a map</a:t>
            </a:r>
          </a:p>
          <a:p>
            <a:pPr algn="l"/>
            <a:endParaRPr lang="en-US" sz="5400" dirty="0"/>
          </a:p>
          <a:p>
            <a:pPr marL="571500" indent="-571500" algn="l">
              <a:buFont typeface="Arial"/>
              <a:buChar char="•"/>
            </a:pPr>
            <a:r>
              <a:rPr lang="en-US" sz="5400" dirty="0" smtClean="0"/>
              <a:t>Q-R vs. Two-dimensional Q-I variable</a:t>
            </a:r>
          </a:p>
          <a:p>
            <a:pPr marL="571500" indent="-571500" algn="l">
              <a:buFont typeface="Arial"/>
              <a:buChar char="•"/>
            </a:pPr>
            <a:endParaRPr lang="en-US" sz="5400" dirty="0"/>
          </a:p>
        </p:txBody>
      </p:sp>
    </p:spTree>
    <p:extLst>
      <p:ext uri="{BB962C8B-B14F-4D97-AF65-F5344CB8AC3E}">
        <p14:creationId xmlns:p14="http://schemas.microsoft.com/office/powerpoint/2010/main" val="14469201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Data Visualizations: Why?</a:t>
            </a:r>
            <a:endParaRPr lang="en-US" sz="6000" dirty="0"/>
          </a:p>
        </p:txBody>
      </p:sp>
      <p:sp>
        <p:nvSpPr>
          <p:cNvPr id="3" name="TextBox 2"/>
          <p:cNvSpPr txBox="1"/>
          <p:nvPr/>
        </p:nvSpPr>
        <p:spPr>
          <a:xfrm>
            <a:off x="330200" y="1066800"/>
            <a:ext cx="12344400" cy="6801862"/>
          </a:xfrm>
          <a:prstGeom prst="rect">
            <a:avLst/>
          </a:prstGeom>
          <a:noFill/>
        </p:spPr>
        <p:txBody>
          <a:bodyPr wrap="square" rtlCol="0">
            <a:spAutoFit/>
          </a:bodyPr>
          <a:lstStyle/>
          <a:p>
            <a:pPr algn="l"/>
            <a:endParaRPr lang="en-US" dirty="0" smtClean="0"/>
          </a:p>
          <a:p>
            <a:pPr marL="571500" indent="-571500" algn="l">
              <a:buFont typeface="Arial"/>
              <a:buChar char="•"/>
            </a:pPr>
            <a:r>
              <a:rPr lang="en-US" sz="4000" dirty="0" smtClean="0">
                <a:solidFill>
                  <a:srgbClr val="0000FF"/>
                </a:solidFill>
              </a:rPr>
              <a:t>Analyze</a:t>
            </a:r>
          </a:p>
          <a:p>
            <a:pPr marL="1028700" lvl="1" indent="-571500" algn="l">
              <a:buFont typeface="Arial"/>
              <a:buChar char="•"/>
            </a:pPr>
            <a:r>
              <a:rPr lang="en-US" sz="4000" dirty="0" smtClean="0">
                <a:solidFill>
                  <a:srgbClr val="800000"/>
                </a:solidFill>
              </a:rPr>
              <a:t>Discover trend</a:t>
            </a:r>
            <a:r>
              <a:rPr lang="en-US" sz="4000" dirty="0" smtClean="0"/>
              <a:t>s</a:t>
            </a:r>
          </a:p>
          <a:p>
            <a:pPr lvl="2" algn="l"/>
            <a:r>
              <a:rPr lang="en-US" sz="4000" i="1" dirty="0" smtClean="0"/>
              <a:t>	Stock price is going up/down</a:t>
            </a:r>
          </a:p>
          <a:p>
            <a:pPr marL="1028700" lvl="1" indent="-571500" algn="l">
              <a:buFont typeface="Arial"/>
              <a:buChar char="•"/>
            </a:pPr>
            <a:r>
              <a:rPr lang="en-US" sz="4000" dirty="0" smtClean="0">
                <a:solidFill>
                  <a:srgbClr val="800000"/>
                </a:solidFill>
              </a:rPr>
              <a:t>Develop hypotheses</a:t>
            </a:r>
          </a:p>
          <a:p>
            <a:pPr lvl="2" algn="l"/>
            <a:r>
              <a:rPr lang="en-US" sz="4000" i="1" dirty="0" smtClean="0"/>
              <a:t>	House prices are down due to the downturn</a:t>
            </a:r>
          </a:p>
          <a:p>
            <a:pPr marL="1028700" lvl="1" indent="-571500" algn="l">
              <a:buFont typeface="Arial"/>
              <a:buChar char="•"/>
            </a:pPr>
            <a:r>
              <a:rPr lang="en-US" sz="4000" dirty="0" smtClean="0">
                <a:solidFill>
                  <a:srgbClr val="800000"/>
                </a:solidFill>
              </a:rPr>
              <a:t>Check hypotheses</a:t>
            </a:r>
          </a:p>
          <a:p>
            <a:pPr marL="1028700" lvl="1" indent="-571500" algn="l">
              <a:buFont typeface="Arial"/>
              <a:buChar char="•"/>
            </a:pPr>
            <a:r>
              <a:rPr lang="en-US" sz="4000" dirty="0" smtClean="0">
                <a:solidFill>
                  <a:srgbClr val="800000"/>
                </a:solidFill>
              </a:rPr>
              <a:t>Detect errors</a:t>
            </a:r>
          </a:p>
          <a:p>
            <a:pPr lvl="2" algn="l"/>
            <a:r>
              <a:rPr lang="en-US" sz="4000" i="1" dirty="0" smtClean="0"/>
              <a:t>	Null values in a column</a:t>
            </a:r>
          </a:p>
          <a:p>
            <a:pPr marL="1485900" lvl="2" indent="-571500" algn="l">
              <a:buFont typeface="Arial"/>
              <a:buChar char="•"/>
            </a:pPr>
            <a:endParaRPr lang="en-US" sz="4000" i="1" dirty="0" smtClean="0"/>
          </a:p>
          <a:p>
            <a:pPr marL="571500" indent="-571500" algn="l">
              <a:buFont typeface="Arial"/>
              <a:buChar char="•"/>
            </a:pPr>
            <a:r>
              <a:rPr lang="en-US" sz="4000" dirty="0" smtClean="0">
                <a:solidFill>
                  <a:srgbClr val="0000FF"/>
                </a:solidFill>
              </a:rPr>
              <a:t>Share, record &amp; communicate</a:t>
            </a:r>
          </a:p>
        </p:txBody>
      </p:sp>
    </p:spTree>
    <p:extLst>
      <p:ext uri="{BB962C8B-B14F-4D97-AF65-F5344CB8AC3E}">
        <p14:creationId xmlns:p14="http://schemas.microsoft.com/office/powerpoint/2010/main" val="155662808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 What would you use to visualize</a:t>
            </a:r>
            <a:r>
              <a:rPr lang="mr-IN" dirty="0" smtClean="0"/>
              <a:t>…</a:t>
            </a:r>
            <a:endParaRPr lang="en-US" dirty="0"/>
          </a:p>
        </p:txBody>
      </p:sp>
      <p:sp>
        <p:nvSpPr>
          <p:cNvPr id="3" name="Content Placeholder 2"/>
          <p:cNvSpPr>
            <a:spLocks noGrp="1"/>
          </p:cNvSpPr>
          <p:nvPr>
            <p:ph idx="1"/>
          </p:nvPr>
        </p:nvSpPr>
        <p:spPr/>
        <p:txBody>
          <a:bodyPr/>
          <a:lstStyle/>
          <a:p>
            <a:r>
              <a:rPr lang="en-US" dirty="0" smtClean="0"/>
              <a:t>Number of forest fires by county</a:t>
            </a:r>
          </a:p>
          <a:p>
            <a:r>
              <a:rPr lang="en-US" dirty="0" smtClean="0"/>
              <a:t>Mean temperature over time</a:t>
            </a:r>
          </a:p>
          <a:p>
            <a:r>
              <a:rPr lang="en-US" dirty="0" smtClean="0"/>
              <a:t>Sales per product category</a:t>
            </a:r>
          </a:p>
          <a:p>
            <a:r>
              <a:rPr lang="en-US" dirty="0" smtClean="0"/>
              <a:t>Research spending versus number of Nobel laureates</a:t>
            </a:r>
          </a:p>
          <a:p>
            <a:endParaRPr lang="en-US" dirty="0"/>
          </a:p>
        </p:txBody>
      </p:sp>
    </p:spTree>
    <p:extLst>
      <p:ext uri="{BB962C8B-B14F-4D97-AF65-F5344CB8AC3E}">
        <p14:creationId xmlns:p14="http://schemas.microsoft.com/office/powerpoint/2010/main" val="193707895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30940" y="9251950"/>
            <a:ext cx="330219" cy="348813"/>
          </a:xfrm>
        </p:spPr>
        <p:txBody>
          <a:bodyPr/>
          <a:lstStyle/>
          <a:p>
            <a:fld id="{6B1F6F20-19B8-4A43-8274-F336C341ED8D}" type="slidenum">
              <a:rPr lang="en-US" sz="1600" smtClean="0"/>
              <a:t>21</a:t>
            </a:fld>
            <a:endParaRPr lang="en-US" sz="1600"/>
          </a:p>
        </p:txBody>
      </p:sp>
      <p:sp>
        <p:nvSpPr>
          <p:cNvPr id="7" name="Title 1"/>
          <p:cNvSpPr>
            <a:spLocks noGrp="1"/>
          </p:cNvSpPr>
          <p:nvPr>
            <p:ph type="title"/>
          </p:nvPr>
        </p:nvSpPr>
        <p:spPr>
          <a:xfrm>
            <a:off x="-26518" y="304800"/>
            <a:ext cx="13207999" cy="1025525"/>
          </a:xfrm>
        </p:spPr>
        <p:txBody>
          <a:bodyPr/>
          <a:lstStyle/>
          <a:p>
            <a:r>
              <a:rPr lang="en-US" sz="6000" dirty="0" smtClean="0"/>
              <a:t>Data Visualization Software</a:t>
            </a:r>
            <a:endParaRPr lang="en-US" sz="6000" dirty="0"/>
          </a:p>
        </p:txBody>
      </p:sp>
      <p:sp>
        <p:nvSpPr>
          <p:cNvPr id="3" name="TextBox 2"/>
          <p:cNvSpPr txBox="1"/>
          <p:nvPr/>
        </p:nvSpPr>
        <p:spPr>
          <a:xfrm>
            <a:off x="711200" y="1752600"/>
            <a:ext cx="11125200" cy="3539430"/>
          </a:xfrm>
          <a:prstGeom prst="rect">
            <a:avLst/>
          </a:prstGeom>
          <a:noFill/>
        </p:spPr>
        <p:txBody>
          <a:bodyPr wrap="square" rtlCol="0">
            <a:spAutoFit/>
          </a:bodyPr>
          <a:lstStyle/>
          <a:p>
            <a:pPr algn="l"/>
            <a:endParaRPr lang="en-US" sz="3200" dirty="0" smtClean="0"/>
          </a:p>
          <a:p>
            <a:pPr marL="571500" indent="-571500" algn="l">
              <a:buFont typeface="Arial"/>
              <a:buChar char="•"/>
            </a:pPr>
            <a:r>
              <a:rPr lang="en-US" sz="4800" dirty="0" smtClean="0"/>
              <a:t>d3</a:t>
            </a:r>
          </a:p>
          <a:p>
            <a:pPr marL="571500" indent="-571500" algn="l">
              <a:buFont typeface="Arial"/>
              <a:buChar char="•"/>
            </a:pPr>
            <a:r>
              <a:rPr lang="en-US" sz="4800" dirty="0" smtClean="0"/>
              <a:t>ggplot2</a:t>
            </a:r>
          </a:p>
          <a:p>
            <a:pPr marL="571500" indent="-571500" algn="l">
              <a:buFont typeface="Arial"/>
              <a:buChar char="•"/>
            </a:pPr>
            <a:r>
              <a:rPr lang="en-US" sz="4800" dirty="0" smtClean="0"/>
              <a:t>Google Charts</a:t>
            </a:r>
          </a:p>
          <a:p>
            <a:pPr marL="571500" indent="-571500" algn="l">
              <a:buFont typeface="Arial"/>
              <a:buChar char="•"/>
            </a:pPr>
            <a:r>
              <a:rPr lang="en-US" sz="4800" dirty="0" err="1" smtClean="0"/>
              <a:t>Gnuplot</a:t>
            </a:r>
            <a:endParaRPr lang="en-US" sz="3200" dirty="0"/>
          </a:p>
        </p:txBody>
      </p:sp>
      <p:sp>
        <p:nvSpPr>
          <p:cNvPr id="5" name="Down Arrow 4"/>
          <p:cNvSpPr/>
          <p:nvPr/>
        </p:nvSpPr>
        <p:spPr bwMode="auto">
          <a:xfrm>
            <a:off x="7569200" y="2286000"/>
            <a:ext cx="1066800" cy="3733800"/>
          </a:xfrm>
          <a:prstGeom prst="down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6" name="Up Arrow 5"/>
          <p:cNvSpPr/>
          <p:nvPr/>
        </p:nvSpPr>
        <p:spPr bwMode="auto">
          <a:xfrm>
            <a:off x="10541000" y="2286000"/>
            <a:ext cx="1219200" cy="36576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8" name="TextBox 7"/>
          <p:cNvSpPr txBox="1"/>
          <p:nvPr/>
        </p:nvSpPr>
        <p:spPr>
          <a:xfrm>
            <a:off x="6731000" y="6096000"/>
            <a:ext cx="2667000" cy="1938992"/>
          </a:xfrm>
          <a:prstGeom prst="rect">
            <a:avLst/>
          </a:prstGeom>
          <a:noFill/>
        </p:spPr>
        <p:txBody>
          <a:bodyPr wrap="square" rtlCol="0">
            <a:spAutoFit/>
          </a:bodyPr>
          <a:lstStyle/>
          <a:p>
            <a:r>
              <a:rPr lang="en-US" sz="4000" dirty="0" smtClean="0"/>
              <a:t>Easier to use &amp; learn</a:t>
            </a:r>
            <a:endParaRPr lang="en-US" sz="4000" dirty="0"/>
          </a:p>
        </p:txBody>
      </p:sp>
      <p:sp>
        <p:nvSpPr>
          <p:cNvPr id="9" name="TextBox 8"/>
          <p:cNvSpPr txBox="1"/>
          <p:nvPr/>
        </p:nvSpPr>
        <p:spPr>
          <a:xfrm>
            <a:off x="9626600" y="6248400"/>
            <a:ext cx="3378200" cy="707886"/>
          </a:xfrm>
          <a:prstGeom prst="rect">
            <a:avLst/>
          </a:prstGeom>
          <a:noFill/>
        </p:spPr>
        <p:txBody>
          <a:bodyPr wrap="square" rtlCol="0">
            <a:spAutoFit/>
          </a:bodyPr>
          <a:lstStyle/>
          <a:p>
            <a:r>
              <a:rPr lang="en-US" sz="4000" dirty="0" smtClean="0"/>
              <a:t>Customizable</a:t>
            </a:r>
            <a:endParaRPr lang="en-US" sz="4000" dirty="0"/>
          </a:p>
        </p:txBody>
      </p:sp>
      <p:sp>
        <p:nvSpPr>
          <p:cNvPr id="10" name="TextBox 9"/>
          <p:cNvSpPr txBox="1"/>
          <p:nvPr/>
        </p:nvSpPr>
        <p:spPr>
          <a:xfrm>
            <a:off x="670624" y="8077200"/>
            <a:ext cx="11695830" cy="830997"/>
          </a:xfrm>
          <a:prstGeom prst="rect">
            <a:avLst/>
          </a:prstGeom>
          <a:noFill/>
        </p:spPr>
        <p:txBody>
          <a:bodyPr wrap="none" rtlCol="0">
            <a:spAutoFit/>
          </a:bodyPr>
          <a:lstStyle/>
          <a:p>
            <a:r>
              <a:rPr lang="en-US" sz="4800" dirty="0" smtClean="0"/>
              <a:t>Also, analytics software: Tableau, </a:t>
            </a:r>
            <a:r>
              <a:rPr lang="en-US" sz="4800" dirty="0" err="1" smtClean="0"/>
              <a:t>Spotfire</a:t>
            </a:r>
            <a:endParaRPr lang="en-US" sz="4800" dirty="0"/>
          </a:p>
        </p:txBody>
      </p:sp>
    </p:spTree>
    <p:extLst>
      <p:ext uri="{BB962C8B-B14F-4D97-AF65-F5344CB8AC3E}">
        <p14:creationId xmlns:p14="http://schemas.microsoft.com/office/powerpoint/2010/main" val="77978490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22</a:t>
            </a:fld>
            <a:endParaRPr lang="en-US"/>
          </a:p>
        </p:txBody>
      </p:sp>
      <p:pic>
        <p:nvPicPr>
          <p:cNvPr id="5" name="Picture 4"/>
          <p:cNvPicPr>
            <a:picLocks noChangeAspect="1"/>
          </p:cNvPicPr>
          <p:nvPr/>
        </p:nvPicPr>
        <p:blipFill>
          <a:blip r:embed="rId2"/>
          <a:stretch>
            <a:fillRect/>
          </a:stretch>
        </p:blipFill>
        <p:spPr>
          <a:xfrm>
            <a:off x="2463800" y="3427808"/>
            <a:ext cx="8991600" cy="6294120"/>
          </a:xfrm>
          <a:prstGeom prst="rect">
            <a:avLst/>
          </a:prstGeom>
        </p:spPr>
      </p:pic>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Visualization Software</a:t>
            </a:r>
            <a:endParaRPr lang="en-US" sz="6000" dirty="0"/>
          </a:p>
        </p:txBody>
      </p:sp>
      <p:sp>
        <p:nvSpPr>
          <p:cNvPr id="7" name="TextBox 6"/>
          <p:cNvSpPr txBox="1"/>
          <p:nvPr/>
        </p:nvSpPr>
        <p:spPr>
          <a:xfrm>
            <a:off x="2997200" y="1676400"/>
            <a:ext cx="7391400" cy="1384995"/>
          </a:xfrm>
          <a:prstGeom prst="rect">
            <a:avLst/>
          </a:prstGeom>
          <a:noFill/>
        </p:spPr>
        <p:txBody>
          <a:bodyPr wrap="square" rtlCol="0">
            <a:spAutoFit/>
          </a:bodyPr>
          <a:lstStyle/>
          <a:p>
            <a:r>
              <a:rPr lang="en-US" dirty="0" smtClean="0"/>
              <a:t>Almost all the tools described will be able to plot something like this</a:t>
            </a:r>
            <a:endParaRPr lang="en-US" dirty="0"/>
          </a:p>
        </p:txBody>
      </p:sp>
    </p:spTree>
    <p:extLst>
      <p:ext uri="{BB962C8B-B14F-4D97-AF65-F5344CB8AC3E}">
        <p14:creationId xmlns:p14="http://schemas.microsoft.com/office/powerpoint/2010/main" val="107286398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909" r="-909"/>
          <a:stretch/>
        </p:blipFill>
        <p:spPr>
          <a:xfrm>
            <a:off x="884750" y="1981200"/>
            <a:ext cx="10951650" cy="6729652"/>
          </a:xfrm>
        </p:spPr>
      </p:pic>
      <p:sp>
        <p:nvSpPr>
          <p:cNvPr id="4" name="Slide Number Placeholder 3"/>
          <p:cNvSpPr>
            <a:spLocks noGrp="1"/>
          </p:cNvSpPr>
          <p:nvPr>
            <p:ph type="sldNum" sz="quarter" idx="10"/>
          </p:nvPr>
        </p:nvSpPr>
        <p:spPr/>
        <p:txBody>
          <a:bodyPr/>
          <a:lstStyle/>
          <a:p>
            <a:fld id="{6B1F6F20-19B8-4A43-8274-F336C341ED8D}" type="slidenum">
              <a:rPr lang="en-US" smtClean="0"/>
              <a:t>23</a:t>
            </a:fld>
            <a:endParaRPr lang="en-US"/>
          </a:p>
        </p:txBody>
      </p:sp>
      <p:sp>
        <p:nvSpPr>
          <p:cNvPr id="6"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Visualization Software: d3</a:t>
            </a:r>
            <a:endParaRPr lang="en-US" sz="6000" dirty="0"/>
          </a:p>
        </p:txBody>
      </p:sp>
    </p:spTree>
    <p:extLst>
      <p:ext uri="{BB962C8B-B14F-4D97-AF65-F5344CB8AC3E}">
        <p14:creationId xmlns:p14="http://schemas.microsoft.com/office/powerpoint/2010/main" val="135236291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24</a:t>
            </a:fld>
            <a:endParaRPr lang="en-US"/>
          </a:p>
        </p:txBody>
      </p:sp>
      <p:pic>
        <p:nvPicPr>
          <p:cNvPr id="6" name="Picture 5"/>
          <p:cNvPicPr>
            <a:picLocks noChangeAspect="1"/>
          </p:cNvPicPr>
          <p:nvPr/>
        </p:nvPicPr>
        <p:blipFill>
          <a:blip r:embed="rId2"/>
          <a:stretch>
            <a:fillRect/>
          </a:stretch>
        </p:blipFill>
        <p:spPr>
          <a:xfrm>
            <a:off x="2082800" y="2057400"/>
            <a:ext cx="9779000" cy="7227227"/>
          </a:xfrm>
          <a:prstGeom prst="rect">
            <a:avLst/>
          </a:prstGeom>
        </p:spPr>
      </p:pic>
      <p:sp>
        <p:nvSpPr>
          <p:cNvPr id="7" name="Title 1"/>
          <p:cNvSpPr txBox="1">
            <a:spLocks/>
          </p:cNvSpPr>
          <p:nvPr/>
        </p:nvSpPr>
        <p:spPr bwMode="auto">
          <a:xfrm>
            <a:off x="-26518" y="304800"/>
            <a:ext cx="13207999" cy="10255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lvl1pPr algn="ctr" rtl="0" fontAlgn="base">
              <a:spcBef>
                <a:spcPct val="0"/>
              </a:spcBef>
              <a:spcAft>
                <a:spcPct val="0"/>
              </a:spcAft>
              <a:defRPr sz="7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a:lstStyle>
          <a:p>
            <a:r>
              <a:rPr lang="en-US" sz="6000" dirty="0" smtClean="0"/>
              <a:t>Data Analytics Tools: Tableau</a:t>
            </a:r>
            <a:endParaRPr lang="en-US" sz="6000" dirty="0"/>
          </a:p>
        </p:txBody>
      </p:sp>
    </p:spTree>
    <p:extLst>
      <p:ext uri="{BB962C8B-B14F-4D97-AF65-F5344CB8AC3E}">
        <p14:creationId xmlns:p14="http://schemas.microsoft.com/office/powerpoint/2010/main" val="19652532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pic>
        <p:nvPicPr>
          <p:cNvPr id="142" name="Image" descr="Image"/>
          <p:cNvPicPr>
            <a:picLocks noChangeAspect="1"/>
          </p:cNvPicPr>
          <p:nvPr/>
        </p:nvPicPr>
        <p:blipFill>
          <a:blip r:embed="rId3">
            <a:extLst/>
          </a:blip>
          <a:stretch>
            <a:fillRect/>
          </a:stretch>
        </p:blipFill>
        <p:spPr>
          <a:xfrm>
            <a:off x="2767633" y="2739198"/>
            <a:ext cx="7469534" cy="49562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0" y="2692400"/>
            <a:ext cx="7661729" cy="5715001"/>
          </a:xfrm>
          <a:prstGeom prst="rect">
            <a:avLst/>
          </a:prstGeom>
        </p:spPr>
        <p:txBody>
          <a:bodyPr/>
          <a:lstStyle/>
          <a:p>
            <a:pPr>
              <a:buSzPct val="70000"/>
              <a:defRPr sz="3200">
                <a:latin typeface="Helvetica Neue Medium"/>
                <a:ea typeface="Helvetica Neue Medium"/>
                <a:cs typeface="Helvetica Neue Medium"/>
                <a:sym typeface="Helvetica Neue Medium"/>
              </a:defRPr>
            </a:pPr>
            <a:endParaRPr lang="en-US" b="1" dirty="0" smtClean="0"/>
          </a:p>
          <a:p>
            <a:pPr>
              <a:buSzPct val="70000"/>
              <a:defRPr sz="3200">
                <a:latin typeface="Helvetica Neue Medium"/>
                <a:ea typeface="Helvetica Neue Medium"/>
                <a:cs typeface="Helvetica Neue Medium"/>
                <a:sym typeface="Helvetica Neue Medium"/>
              </a:defRPr>
            </a:pPr>
            <a:r>
              <a:rPr lang="en-US" dirty="0" smtClean="0">
                <a:latin typeface="+mn-lt"/>
              </a:rPr>
              <a:t>Return to the </a:t>
            </a:r>
            <a:r>
              <a:rPr lang="en-US" b="1" dirty="0" smtClean="0">
                <a:latin typeface="+mn-lt"/>
              </a:rPr>
              <a:t>batch processing era</a:t>
            </a:r>
          </a:p>
          <a:p>
            <a:pPr lvl="1">
              <a:buSzPct val="70000"/>
              <a:defRPr sz="3200">
                <a:latin typeface="Helvetica Neue Medium"/>
                <a:ea typeface="Helvetica Neue Medium"/>
                <a:cs typeface="Helvetica Neue Medium"/>
                <a:sym typeface="Helvetica Neue Medium"/>
              </a:defRPr>
            </a:pPr>
            <a:r>
              <a:rPr lang="en-US" dirty="0" smtClean="0">
                <a:latin typeface="+mn-lt"/>
              </a:rPr>
              <a:t>Submit job, find out results over night</a:t>
            </a:r>
          </a:p>
          <a:p>
            <a:pPr lvl="1">
              <a:buSzPct val="70000"/>
              <a:defRPr sz="3200">
                <a:latin typeface="Helvetica Neue Medium"/>
                <a:ea typeface="Helvetica Neue Medium"/>
                <a:cs typeface="Helvetica Neue Medium"/>
                <a:sym typeface="Helvetica Neue Medium"/>
              </a:defRPr>
            </a:pPr>
            <a:r>
              <a:rPr lang="en-US" dirty="0" smtClean="0">
                <a:latin typeface="+mn-lt"/>
              </a:rPr>
              <a:t>No instant responses for queries</a:t>
            </a:r>
          </a:p>
          <a:p>
            <a:pPr>
              <a:buSzPct val="70000"/>
              <a:defRPr sz="3200">
                <a:latin typeface="Helvetica Neue Medium"/>
                <a:ea typeface="Helvetica Neue Medium"/>
                <a:cs typeface="Helvetica Neue Medium"/>
                <a:sym typeface="Helvetica Neue Medium"/>
              </a:defRPr>
            </a:pPr>
            <a:r>
              <a:rPr lang="en-US" dirty="0" smtClean="0">
                <a:latin typeface="+mn-lt"/>
              </a:rPr>
              <a:t>Some tools to alleviate this:</a:t>
            </a:r>
          </a:p>
          <a:p>
            <a:pPr lvl="1">
              <a:buSzPct val="70000"/>
              <a:defRPr sz="3200">
                <a:latin typeface="Helvetica Neue Medium"/>
                <a:ea typeface="Helvetica Neue Medium"/>
                <a:cs typeface="Helvetica Neue Medium"/>
                <a:sym typeface="Helvetica Neue Medium"/>
              </a:defRPr>
            </a:pPr>
            <a:r>
              <a:rPr lang="en-US" dirty="0" err="1" smtClean="0">
                <a:latin typeface="+mn-lt"/>
              </a:rPr>
              <a:t>Dremel</a:t>
            </a:r>
            <a:r>
              <a:rPr lang="en-US" dirty="0" smtClean="0">
                <a:latin typeface="+mn-lt"/>
              </a:rPr>
              <a:t>-like ||al processing</a:t>
            </a:r>
          </a:p>
          <a:p>
            <a:pPr lvl="1">
              <a:buSzPct val="70000"/>
              <a:defRPr sz="3200">
                <a:latin typeface="Helvetica Neue Medium"/>
                <a:ea typeface="Helvetica Neue Medium"/>
                <a:cs typeface="Helvetica Neue Medium"/>
                <a:sym typeface="Helvetica Neue Medium"/>
              </a:defRPr>
            </a:pPr>
            <a:r>
              <a:rPr lang="en-US" dirty="0" smtClean="0">
                <a:latin typeface="+mn-lt"/>
              </a:rPr>
              <a:t>Spark-SQL-like memory-oriented exec</a:t>
            </a:r>
          </a:p>
          <a:p>
            <a:pPr lvl="1">
              <a:buSzPct val="70000"/>
              <a:defRPr sz="3200">
                <a:latin typeface="Helvetica Neue Medium"/>
                <a:ea typeface="Helvetica Neue Medium"/>
                <a:cs typeface="Helvetica Neue Medium"/>
                <a:sym typeface="Helvetica Neue Medium"/>
              </a:defRPr>
            </a:pPr>
            <a:r>
              <a:rPr lang="en-US" dirty="0" err="1" smtClean="0">
                <a:latin typeface="+mn-lt"/>
              </a:rPr>
              <a:t>BlinkDB</a:t>
            </a:r>
            <a:r>
              <a:rPr lang="en-US" dirty="0" smtClean="0">
                <a:latin typeface="+mn-lt"/>
              </a:rPr>
              <a:t>-like sample execution</a:t>
            </a:r>
          </a:p>
          <a:p>
            <a:pPr>
              <a:buSzPct val="70000"/>
              <a:defRPr sz="3200">
                <a:latin typeface="Helvetica Neue Medium"/>
                <a:ea typeface="Helvetica Neue Medium"/>
                <a:cs typeface="Helvetica Neue Medium"/>
                <a:sym typeface="Helvetica Neue Medium"/>
              </a:defRPr>
            </a:pPr>
            <a:r>
              <a:rPr lang="en-US" b="1" i="1" dirty="0" smtClean="0">
                <a:latin typeface="+mn-lt"/>
              </a:rPr>
              <a:t>Not fast enough!</a:t>
            </a: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0" y="1910442"/>
            <a:ext cx="7661729" cy="3345544"/>
          </a:xfrm>
          <a:prstGeom prst="rect">
            <a:avLst/>
          </a:prstGeom>
        </p:spPr>
        <p:txBody>
          <a:bodyPr>
            <a:normAutofit/>
          </a:bodyPr>
          <a:lstStyle/>
          <a:p>
            <a:pPr>
              <a:buSzPct val="70000"/>
              <a:defRPr sz="3200">
                <a:latin typeface="Helvetica Neue Medium"/>
                <a:ea typeface="Helvetica Neue Medium"/>
                <a:cs typeface="Helvetica Neue Medium"/>
                <a:sym typeface="Helvetica Neue Medium"/>
              </a:defRPr>
            </a:pPr>
            <a:r>
              <a:rPr lang="en-US" dirty="0" smtClean="0">
                <a:latin typeface="+mn-lt"/>
              </a:rPr>
              <a:t>What does this mean for analysis? How does it adversely affect it?</a:t>
            </a:r>
            <a:endParaRPr lang="en-US" b="1" i="1" dirty="0" smtClean="0">
              <a:latin typeface="+mn-lt"/>
            </a:endParaRP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extLst>
      <p:ext uri="{BB962C8B-B14F-4D97-AF65-F5344CB8AC3E}">
        <p14:creationId xmlns:p14="http://schemas.microsoft.com/office/powerpoint/2010/main" val="42640682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at is the problem?"/>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What is the problem?</a:t>
            </a:r>
          </a:p>
        </p:txBody>
      </p:sp>
      <p:sp>
        <p:nvSpPr>
          <p:cNvPr id="147" name="With such large datasets, it is now a batch-job era, where users (analysts) wait until they can evaluate the results…"/>
          <p:cNvSpPr txBox="1">
            <a:spLocks noGrp="1"/>
          </p:cNvSpPr>
          <p:nvPr>
            <p:ph type="body" idx="1"/>
          </p:nvPr>
        </p:nvSpPr>
        <p:spPr>
          <a:xfrm>
            <a:off x="276540" y="3285880"/>
            <a:ext cx="7661729" cy="6298991"/>
          </a:xfrm>
          <a:prstGeom prst="rect">
            <a:avLst/>
          </a:prstGeom>
        </p:spPr>
        <p:txBody>
          <a:bodyPr>
            <a:normAutofit fontScale="92500" lnSpcReduction="10000"/>
          </a:bodyPr>
          <a:lstStyle/>
          <a:p>
            <a:pPr>
              <a:buSzPct val="70000"/>
              <a:defRPr sz="3200">
                <a:latin typeface="Helvetica Neue Medium"/>
                <a:ea typeface="Helvetica Neue Medium"/>
                <a:cs typeface="Helvetica Neue Medium"/>
                <a:sym typeface="Helvetica Neue Medium"/>
              </a:defRPr>
            </a:pPr>
            <a:r>
              <a:rPr lang="en-US" dirty="0" smtClean="0">
                <a:latin typeface="+mn-lt"/>
              </a:rPr>
              <a:t>What does this mean for analysis?</a:t>
            </a:r>
          </a:p>
          <a:p>
            <a:pPr lvl="1">
              <a:buSzPct val="70000"/>
              <a:defRPr sz="3200">
                <a:latin typeface="Helvetica Neue Medium"/>
                <a:ea typeface="Helvetica Neue Medium"/>
                <a:cs typeface="Helvetica Neue Medium"/>
                <a:sym typeface="Helvetica Neue Medium"/>
              </a:defRPr>
            </a:pPr>
            <a:r>
              <a:rPr lang="en-US" dirty="0" smtClean="0">
                <a:latin typeface="+mn-ea"/>
              </a:rPr>
              <a:t>Restrict the </a:t>
            </a:r>
            <a:r>
              <a:rPr lang="en-US" b="1" dirty="0" smtClean="0">
                <a:latin typeface="+mn-ea"/>
              </a:rPr>
              <a:t>space</a:t>
            </a:r>
            <a:r>
              <a:rPr lang="en-US" dirty="0" smtClean="0">
                <a:latin typeface="+mn-ea"/>
              </a:rPr>
              <a:t> of queries</a:t>
            </a:r>
            <a:r>
              <a:rPr lang="en-US" dirty="0">
                <a:latin typeface="+mn-ea"/>
              </a:rPr>
              <a:t> </a:t>
            </a:r>
            <a:r>
              <a:rPr lang="en-US" dirty="0" smtClean="0">
                <a:latin typeface="+mn-ea"/>
              </a:rPr>
              <a:t>and therefore </a:t>
            </a:r>
          </a:p>
          <a:p>
            <a:pPr lvl="2">
              <a:buSzPct val="70000"/>
              <a:defRPr sz="3200">
                <a:latin typeface="Helvetica Neue Medium"/>
                <a:ea typeface="Helvetica Neue Medium"/>
                <a:cs typeface="Helvetica Neue Medium"/>
                <a:sym typeface="Helvetica Neue Medium"/>
              </a:defRPr>
            </a:pPr>
            <a:r>
              <a:rPr lang="en-US" dirty="0" smtClean="0">
                <a:latin typeface="+mn-ea"/>
              </a:rPr>
              <a:t>hypotheses </a:t>
            </a:r>
          </a:p>
          <a:p>
            <a:pPr lvl="2">
              <a:buSzPct val="70000"/>
              <a:defRPr sz="3200">
                <a:latin typeface="Helvetica Neue Medium"/>
                <a:ea typeface="Helvetica Neue Medium"/>
                <a:cs typeface="Helvetica Neue Medium"/>
                <a:sym typeface="Helvetica Neue Medium"/>
              </a:defRPr>
            </a:pPr>
            <a:r>
              <a:rPr lang="en-US" dirty="0">
                <a:latin typeface="+mn-ea"/>
              </a:rPr>
              <a:t>a</a:t>
            </a:r>
            <a:r>
              <a:rPr lang="en-US" dirty="0" smtClean="0">
                <a:latin typeface="+mn-ea"/>
              </a:rPr>
              <a:t>venues of exploration</a:t>
            </a:r>
          </a:p>
          <a:p>
            <a:pPr lvl="1">
              <a:buSzPct val="70000"/>
              <a:defRPr sz="3200">
                <a:latin typeface="Helvetica Neue Medium"/>
                <a:ea typeface="Helvetica Neue Medium"/>
                <a:cs typeface="Helvetica Neue Medium"/>
                <a:sym typeface="Helvetica Neue Medium"/>
              </a:defRPr>
            </a:pPr>
            <a:r>
              <a:rPr lang="en-US" dirty="0" smtClean="0">
                <a:latin typeface="+mn-ea"/>
              </a:rPr>
              <a:t>Restrict the </a:t>
            </a:r>
            <a:r>
              <a:rPr lang="en-US" b="1" dirty="0" smtClean="0">
                <a:latin typeface="+mn-ea"/>
              </a:rPr>
              <a:t>number</a:t>
            </a:r>
            <a:r>
              <a:rPr lang="en-US" dirty="0" smtClean="0">
                <a:latin typeface="+mn-ea"/>
              </a:rPr>
              <a:t> of queries  </a:t>
            </a:r>
          </a:p>
          <a:p>
            <a:pPr lvl="1">
              <a:buSzPct val="70000"/>
              <a:defRPr sz="3200">
                <a:latin typeface="Helvetica Neue Medium"/>
                <a:ea typeface="Helvetica Neue Medium"/>
                <a:cs typeface="Helvetica Neue Medium"/>
                <a:sym typeface="Helvetica Neue Medium"/>
              </a:defRPr>
            </a:pPr>
            <a:r>
              <a:rPr lang="en-US" dirty="0" smtClean="0">
                <a:latin typeface="+mn-ea"/>
              </a:rPr>
              <a:t>Queries must be </a:t>
            </a:r>
            <a:r>
              <a:rPr lang="en-US" b="1" dirty="0" smtClean="0">
                <a:latin typeface="+mn-ea"/>
              </a:rPr>
              <a:t>carefully designed </a:t>
            </a:r>
            <a:r>
              <a:rPr lang="en-US" dirty="0" smtClean="0">
                <a:latin typeface="+mn-ea"/>
              </a:rPr>
              <a:t>and error free</a:t>
            </a:r>
          </a:p>
        </p:txBody>
      </p:sp>
      <p:pic>
        <p:nvPicPr>
          <p:cNvPr id="5" name="Image" descr="Image"/>
          <p:cNvPicPr>
            <a:picLocks noChangeAspect="1"/>
          </p:cNvPicPr>
          <p:nvPr/>
        </p:nvPicPr>
        <p:blipFill>
          <a:blip r:embed="rId3">
            <a:extLst/>
          </a:blip>
          <a:stretch>
            <a:fillRect/>
          </a:stretch>
        </p:blipFill>
        <p:spPr>
          <a:xfrm>
            <a:off x="7938269" y="3285881"/>
            <a:ext cx="4707302" cy="3123399"/>
          </a:xfrm>
          <a:prstGeom prst="rect">
            <a:avLst/>
          </a:prstGeom>
          <a:ln w="12700">
            <a:miter lim="400000"/>
          </a:ln>
        </p:spPr>
      </p:pic>
    </p:spTree>
    <p:extLst>
      <p:ext uri="{BB962C8B-B14F-4D97-AF65-F5344CB8AC3E}">
        <p14:creationId xmlns:p14="http://schemas.microsoft.com/office/powerpoint/2010/main" val="76597850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olution?"/>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Solution?</a:t>
            </a:r>
          </a:p>
        </p:txBody>
      </p:sp>
      <p:sp>
        <p:nvSpPr>
          <p:cNvPr id="152" name="Visualize the results!…"/>
          <p:cNvSpPr txBox="1">
            <a:spLocks noGrp="1"/>
          </p:cNvSpPr>
          <p:nvPr>
            <p:ph type="body" sz="half" idx="1"/>
          </p:nvPr>
        </p:nvSpPr>
        <p:spPr>
          <a:xfrm>
            <a:off x="1270000" y="4345241"/>
            <a:ext cx="10464800" cy="4002262"/>
          </a:xfrm>
          <a:prstGeom prst="rect">
            <a:avLst/>
          </a:prstGeom>
        </p:spPr>
        <p:txBody>
          <a:bodyPr/>
          <a:lstStyle/>
          <a:p>
            <a:pPr marL="317500" indent="0">
              <a:buSzPct val="70000"/>
              <a:buNone/>
              <a:defRPr sz="3200">
                <a:latin typeface="Helvetica Neue Medium"/>
                <a:ea typeface="Helvetica Neue Medium"/>
                <a:cs typeface="Helvetica Neue Medium"/>
                <a:sym typeface="Helvetica Neue Medium"/>
              </a:defRPr>
            </a:pPr>
            <a:r>
              <a:rPr dirty="0">
                <a:latin typeface="+mn-ea"/>
                <a:ea typeface="+mn-ea"/>
                <a:cs typeface="+mn-cs"/>
              </a:rPr>
              <a:t>Visualize </a:t>
            </a:r>
            <a:r>
              <a:rPr lang="en-US" b="1" dirty="0" smtClean="0">
                <a:latin typeface="+mn-ea"/>
                <a:ea typeface="+mn-ea"/>
                <a:cs typeface="+mn-cs"/>
              </a:rPr>
              <a:t>incremental estimates</a:t>
            </a:r>
            <a:r>
              <a:rPr lang="en-US" dirty="0" smtClean="0">
                <a:latin typeface="+mn-ea"/>
                <a:ea typeface="+mn-ea"/>
                <a:cs typeface="+mn-cs"/>
              </a:rPr>
              <a:t>, as they are being generated!</a:t>
            </a:r>
            <a:endParaRPr lang="en-US" dirty="0">
              <a:latin typeface="+mn-ea"/>
              <a:ea typeface="+mn-ea"/>
              <a:cs typeface="+mn-cs"/>
            </a:endParaRPr>
          </a:p>
          <a:p>
            <a:pPr marL="317500" indent="0">
              <a:buSzPct val="70000"/>
              <a:buNone/>
              <a:defRPr sz="3200">
                <a:latin typeface="Helvetica Neue Medium"/>
                <a:ea typeface="Helvetica Neue Medium"/>
                <a:cs typeface="Helvetica Neue Medium"/>
                <a:sym typeface="Helvetica Neue Medium"/>
              </a:defRPr>
            </a:pPr>
            <a:r>
              <a:rPr lang="en-US" dirty="0" smtClean="0">
                <a:latin typeface="+mn-ea"/>
                <a:ea typeface="+mn-ea"/>
                <a:cs typeface="+mn-cs"/>
              </a:rPr>
              <a:t>Can be </a:t>
            </a:r>
            <a:r>
              <a:rPr lang="en-US" b="1" dirty="0" smtClean="0">
                <a:latin typeface="+mn-ea"/>
                <a:ea typeface="+mn-ea"/>
                <a:cs typeface="+mn-cs"/>
              </a:rPr>
              <a:t>applied on any ”online sampling”-</a:t>
            </a:r>
            <a:r>
              <a:rPr lang="en-US" dirty="0" smtClean="0">
                <a:latin typeface="+mn-ea"/>
                <a:ea typeface="+mn-ea"/>
                <a:cs typeface="+mn-cs"/>
              </a:rPr>
              <a:t>based database</a:t>
            </a:r>
          </a:p>
          <a:p>
            <a:pPr marL="317500" indent="0">
              <a:buSzPct val="70000"/>
              <a:buNone/>
              <a:defRPr sz="3200">
                <a:latin typeface="Helvetica Neue Medium"/>
                <a:ea typeface="Helvetica Neue Medium"/>
                <a:cs typeface="Helvetica Neue Medium"/>
                <a:sym typeface="Helvetica Neue Medium"/>
              </a:defRPr>
            </a:pPr>
            <a:r>
              <a:rPr lang="en-US" dirty="0">
                <a:latin typeface="+mn-ea"/>
                <a:ea typeface="+mn-ea"/>
                <a:cs typeface="+mn-cs"/>
              </a:rPr>
              <a:t>	</a:t>
            </a:r>
            <a:r>
              <a:rPr lang="en-US" dirty="0" smtClean="0">
                <a:latin typeface="+mn-ea"/>
                <a:ea typeface="+mn-ea"/>
                <a:cs typeface="+mn-cs"/>
              </a:rPr>
              <a:t>via an Online Aggregation-like execution</a:t>
            </a:r>
          </a:p>
          <a:p>
            <a:pPr marL="317500" indent="0">
              <a:buSzPct val="70000"/>
              <a:buNone/>
              <a:defRPr sz="3200">
                <a:latin typeface="Helvetica Neue Medium"/>
                <a:ea typeface="Helvetica Neue Medium"/>
                <a:cs typeface="Helvetica Neue Medium"/>
                <a:sym typeface="Helvetica Neue Medium"/>
              </a:defRPr>
            </a:pPr>
            <a:r>
              <a:rPr dirty="0" smtClean="0">
                <a:latin typeface="+mn-ea"/>
                <a:ea typeface="+mn-ea"/>
                <a:cs typeface="+mn-cs"/>
              </a:rPr>
              <a:t>Use samples to </a:t>
            </a:r>
            <a:r>
              <a:rPr b="1" dirty="0" smtClean="0">
                <a:latin typeface="+mn-ea"/>
                <a:ea typeface="+mn-ea"/>
                <a:cs typeface="+mn-cs"/>
              </a:rPr>
              <a:t>extrapolate</a:t>
            </a:r>
            <a:r>
              <a:rPr dirty="0" smtClean="0">
                <a:latin typeface="+mn-ea"/>
                <a:ea typeface="+mn-ea"/>
                <a:cs typeface="+mn-cs"/>
              </a:rPr>
              <a:t> final values</a:t>
            </a:r>
            <a:r>
              <a:rPr lang="en-US" dirty="0" smtClean="0">
                <a:latin typeface="+mn-ea"/>
                <a:ea typeface="+mn-ea"/>
                <a:cs typeface="+mn-cs"/>
              </a:rPr>
              <a:t> &amp; provide </a:t>
            </a:r>
            <a:r>
              <a:rPr lang="en-US" b="1" dirty="0" smtClean="0">
                <a:latin typeface="+mn-ea"/>
                <a:ea typeface="+mn-ea"/>
                <a:cs typeface="+mn-cs"/>
              </a:rPr>
              <a:t>confidence intervals</a:t>
            </a:r>
            <a:endParaRPr lang="en-US" b="1" dirty="0">
              <a:latin typeface="+mn-ea"/>
              <a:ea typeface="+mn-ea"/>
              <a:cs typeface="+mn-cs"/>
            </a:endParaRPr>
          </a:p>
          <a:p>
            <a:pPr marL="317500" indent="0">
              <a:buSzPct val="70000"/>
              <a:buNone/>
              <a:defRPr sz="3200">
                <a:latin typeface="Helvetica Neue Medium"/>
                <a:ea typeface="Helvetica Neue Medium"/>
                <a:cs typeface="Helvetica Neue Medium"/>
                <a:sym typeface="Helvetica Neue Medium"/>
              </a:defRPr>
            </a:pPr>
            <a:r>
              <a:rPr lang="en-US" b="1" dirty="0" smtClean="0">
                <a:latin typeface="+mn-ea"/>
                <a:ea typeface="+mn-ea"/>
                <a:cs typeface="+mn-cs"/>
              </a:rPr>
              <a:t>Place control in the hands</a:t>
            </a:r>
            <a:r>
              <a:rPr lang="en-US" dirty="0" smtClean="0">
                <a:latin typeface="+mn-ea"/>
                <a:ea typeface="+mn-ea"/>
                <a:cs typeface="+mn-cs"/>
              </a:rPr>
              <a:t> of users </a:t>
            </a:r>
            <a:r>
              <a:rPr lang="en-US" dirty="0" smtClean="0">
                <a:latin typeface="+mn-ea"/>
                <a:ea typeface="+mn-ea"/>
                <a:cs typeface="+mn-cs"/>
                <a:sym typeface="Wingdings"/>
              </a:rPr>
              <a:t> </a:t>
            </a:r>
            <a:r>
              <a:rPr lang="en-US" dirty="0">
                <a:latin typeface="+mn-ea"/>
                <a:ea typeface="+mn-ea"/>
                <a:cs typeface="+mn-cs"/>
                <a:sym typeface="Helvetica Neue Medium"/>
              </a:rPr>
              <a:t>n</a:t>
            </a:r>
            <a:r>
              <a:rPr dirty="0" smtClean="0">
                <a:latin typeface="+mn-ea"/>
                <a:ea typeface="+mn-ea"/>
                <a:cs typeface="+mn-cs"/>
              </a:rPr>
              <a:t>o </a:t>
            </a:r>
            <a:r>
              <a:rPr dirty="0">
                <a:latin typeface="+mn-ea"/>
                <a:ea typeface="+mn-ea"/>
                <a:cs typeface="+mn-cs"/>
              </a:rPr>
              <a:t>waiting for long queries to finish!</a:t>
            </a:r>
            <a:br>
              <a:rPr dirty="0">
                <a:latin typeface="+mn-ea"/>
                <a:ea typeface="+mn-ea"/>
                <a:cs typeface="+mn-cs"/>
              </a:rPr>
            </a:br>
            <a:endParaRPr dirty="0">
              <a:latin typeface="+mn-ea"/>
              <a:ea typeface="+mn-ea"/>
              <a:cs typeface="+mn-cs"/>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3</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Data Visualizations Flow</a:t>
            </a:r>
            <a:endParaRPr lang="en-US" sz="6000" dirty="0"/>
          </a:p>
        </p:txBody>
      </p:sp>
      <p:sp>
        <p:nvSpPr>
          <p:cNvPr id="5" name="TextBox 4"/>
          <p:cNvSpPr txBox="1"/>
          <p:nvPr/>
        </p:nvSpPr>
        <p:spPr>
          <a:xfrm>
            <a:off x="3911600" y="6096000"/>
            <a:ext cx="5257800" cy="923330"/>
          </a:xfrm>
          <a:prstGeom prst="rect">
            <a:avLst/>
          </a:prstGeom>
          <a:noFill/>
        </p:spPr>
        <p:txBody>
          <a:bodyPr wrap="square" rtlCol="0">
            <a:spAutoFit/>
          </a:bodyPr>
          <a:lstStyle/>
          <a:p>
            <a:r>
              <a:rPr lang="en-US" sz="5400" dirty="0" smtClean="0"/>
              <a:t>Relations</a:t>
            </a:r>
            <a:endParaRPr lang="en-US" sz="5400" dirty="0"/>
          </a:p>
        </p:txBody>
      </p:sp>
      <p:sp>
        <p:nvSpPr>
          <p:cNvPr id="8" name="TextBox 7"/>
          <p:cNvSpPr txBox="1"/>
          <p:nvPr/>
        </p:nvSpPr>
        <p:spPr>
          <a:xfrm>
            <a:off x="3911600" y="4495800"/>
            <a:ext cx="5257800" cy="923330"/>
          </a:xfrm>
          <a:prstGeom prst="rect">
            <a:avLst/>
          </a:prstGeom>
          <a:noFill/>
        </p:spPr>
        <p:txBody>
          <a:bodyPr wrap="square" rtlCol="0">
            <a:spAutoFit/>
          </a:bodyPr>
          <a:lstStyle/>
          <a:p>
            <a:r>
              <a:rPr lang="en-US" sz="5400" dirty="0" smtClean="0"/>
              <a:t>View</a:t>
            </a:r>
            <a:endParaRPr lang="en-US" sz="5400" dirty="0"/>
          </a:p>
        </p:txBody>
      </p:sp>
      <p:sp>
        <p:nvSpPr>
          <p:cNvPr id="10" name="TextBox 9"/>
          <p:cNvSpPr txBox="1"/>
          <p:nvPr/>
        </p:nvSpPr>
        <p:spPr>
          <a:xfrm>
            <a:off x="3911600" y="2971800"/>
            <a:ext cx="5257800" cy="923330"/>
          </a:xfrm>
          <a:prstGeom prst="rect">
            <a:avLst/>
          </a:prstGeom>
          <a:noFill/>
        </p:spPr>
        <p:txBody>
          <a:bodyPr wrap="square" rtlCol="0">
            <a:spAutoFit/>
          </a:bodyPr>
          <a:lstStyle/>
          <a:p>
            <a:r>
              <a:rPr lang="en-US" sz="5400" dirty="0" smtClean="0"/>
              <a:t>Image / Chart</a:t>
            </a:r>
            <a:endParaRPr lang="en-US" sz="5400" dirty="0"/>
          </a:p>
        </p:txBody>
      </p:sp>
      <p:sp>
        <p:nvSpPr>
          <p:cNvPr id="11" name="TextBox 10"/>
          <p:cNvSpPr txBox="1"/>
          <p:nvPr/>
        </p:nvSpPr>
        <p:spPr>
          <a:xfrm>
            <a:off x="3911600" y="7467600"/>
            <a:ext cx="5257800" cy="923330"/>
          </a:xfrm>
          <a:prstGeom prst="rect">
            <a:avLst/>
          </a:prstGeom>
          <a:noFill/>
        </p:spPr>
        <p:txBody>
          <a:bodyPr wrap="square" rtlCol="0">
            <a:spAutoFit/>
          </a:bodyPr>
          <a:lstStyle/>
          <a:p>
            <a:r>
              <a:rPr lang="en-US" sz="5400" dirty="0" smtClean="0"/>
              <a:t>Data</a:t>
            </a:r>
            <a:endParaRPr lang="en-US" sz="5400" dirty="0"/>
          </a:p>
        </p:txBody>
      </p:sp>
      <p:sp>
        <p:nvSpPr>
          <p:cNvPr id="14" name="Up Arrow 13"/>
          <p:cNvSpPr/>
          <p:nvPr/>
        </p:nvSpPr>
        <p:spPr bwMode="auto">
          <a:xfrm>
            <a:off x="6273800" y="3962400"/>
            <a:ext cx="6096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15" name="Up Arrow 14"/>
          <p:cNvSpPr/>
          <p:nvPr/>
        </p:nvSpPr>
        <p:spPr bwMode="auto">
          <a:xfrm>
            <a:off x="6273800" y="5486400"/>
            <a:ext cx="5334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
        <p:nvSpPr>
          <p:cNvPr id="16" name="Up Arrow 15"/>
          <p:cNvSpPr/>
          <p:nvPr/>
        </p:nvSpPr>
        <p:spPr bwMode="auto">
          <a:xfrm>
            <a:off x="6273800" y="6934200"/>
            <a:ext cx="533400" cy="685800"/>
          </a:xfrm>
          <a:prstGeom prst="upArrow">
            <a:avLst/>
          </a:prstGeom>
          <a:solidFill>
            <a:srgbClr val="6C7472"/>
          </a:solidFill>
          <a:ln>
            <a:noFill/>
          </a:ln>
          <a:effectLst/>
          <a:extLst>
            <a:ext uri="{91240B29-F687-4f45-9708-019B960494DF}">
              <a14:hiddenLine xmlns:a14="http://schemas.microsoft.com/office/drawing/2010/main" xmlns=""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endParaRPr>
          </a:p>
        </p:txBody>
      </p:sp>
    </p:spTree>
    <p:extLst>
      <p:ext uri="{BB962C8B-B14F-4D97-AF65-F5344CB8AC3E}">
        <p14:creationId xmlns:p14="http://schemas.microsoft.com/office/powerpoint/2010/main" val="151239235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olution?"/>
          <p:cNvSpPr txBox="1">
            <a:spLocks noGrp="1"/>
          </p:cNvSpPr>
          <p:nvPr>
            <p:ph type="title"/>
          </p:nvPr>
        </p:nvSpPr>
        <p:spPr>
          <a:prstGeom prst="rect">
            <a:avLst/>
          </a:prstGeom>
        </p:spPr>
        <p:txBody>
          <a:bodyPr>
            <a:normAutofit fontScale="90000"/>
          </a:bodyPr>
          <a:lstStyle>
            <a:lvl1pPr>
              <a:defRPr sz="7200">
                <a:latin typeface="Helvetica Neue Light"/>
                <a:ea typeface="Helvetica Neue Light"/>
                <a:cs typeface="Helvetica Neue Light"/>
                <a:sym typeface="Helvetica Neue Light"/>
              </a:defRPr>
            </a:lvl1pPr>
          </a:lstStyle>
          <a:p>
            <a:r>
              <a:rPr lang="en-US" dirty="0" smtClean="0"/>
              <a:t>A Brief Detour of Online Aggregation (OA)</a:t>
            </a:r>
            <a:endParaRPr dirty="0"/>
          </a:p>
        </p:txBody>
      </p:sp>
      <p:sp>
        <p:nvSpPr>
          <p:cNvPr id="152" name="Visualize the results!…"/>
          <p:cNvSpPr txBox="1">
            <a:spLocks noGrp="1"/>
          </p:cNvSpPr>
          <p:nvPr>
            <p:ph type="body" sz="half" idx="1"/>
          </p:nvPr>
        </p:nvSpPr>
        <p:spPr>
          <a:xfrm>
            <a:off x="1270000" y="3610456"/>
            <a:ext cx="10464800" cy="4002262"/>
          </a:xfrm>
          <a:prstGeom prst="rect">
            <a:avLst/>
          </a:prstGeom>
        </p:spPr>
        <p:txBody>
          <a:bodyPr>
            <a:normAutofit/>
          </a:bodyPr>
          <a:lstStyle/>
          <a:p>
            <a:pPr marL="317500" indent="0">
              <a:buSzPct val="70000"/>
              <a:buNone/>
              <a:defRPr sz="3200">
                <a:latin typeface="Helvetica Neue Medium"/>
                <a:ea typeface="Helvetica Neue Medium"/>
                <a:cs typeface="Helvetica Neue Medium"/>
                <a:sym typeface="Helvetica Neue Medium"/>
              </a:defRPr>
            </a:pPr>
            <a:r>
              <a:rPr lang="en-US" dirty="0" smtClean="0">
                <a:solidFill>
                  <a:schemeClr val="accent1"/>
                </a:solidFill>
                <a:latin typeface="+mn-ea"/>
                <a:ea typeface="+mn-ea"/>
                <a:cs typeface="+mn-cs"/>
              </a:rPr>
              <a:t>Simple idea: from the 90s</a:t>
            </a:r>
          </a:p>
          <a:p>
            <a:pPr marL="317500" indent="0">
              <a:buSzPct val="70000"/>
              <a:buNone/>
              <a:defRPr sz="3200">
                <a:latin typeface="Helvetica Neue Medium"/>
                <a:ea typeface="Helvetica Neue Medium"/>
                <a:cs typeface="Helvetica Neue Medium"/>
                <a:sym typeface="Helvetica Neue Medium"/>
              </a:defRPr>
            </a:pPr>
            <a:r>
              <a:rPr lang="en-US" dirty="0" smtClean="0">
                <a:latin typeface="+mn-ea"/>
              </a:rPr>
              <a:t>Sample increasing random portions of your data &amp; provide confidence interval guarantees</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rPr>
              <a:t>Users control the groups of interest and the rates of sampling</a:t>
            </a:r>
          </a:p>
        </p:txBody>
      </p:sp>
    </p:spTree>
    <p:extLst>
      <p:ext uri="{BB962C8B-B14F-4D97-AF65-F5344CB8AC3E}">
        <p14:creationId xmlns:p14="http://schemas.microsoft.com/office/powerpoint/2010/main" val="156117190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ampleAction - Interface"/>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lang="en-US" dirty="0" smtClean="0"/>
              <a:t>OA</a:t>
            </a:r>
            <a:r>
              <a:rPr dirty="0" smtClean="0"/>
              <a:t> </a:t>
            </a:r>
            <a:r>
              <a:rPr dirty="0"/>
              <a:t>- </a:t>
            </a:r>
            <a:r>
              <a:rPr i="0" dirty="0">
                <a:latin typeface="Helvetica Neue Light"/>
                <a:ea typeface="Helvetica Neue Light"/>
                <a:cs typeface="Helvetica Neue Light"/>
                <a:sym typeface="Helvetica Neue Light"/>
              </a:rPr>
              <a:t>Interface</a:t>
            </a:r>
          </a:p>
        </p:txBody>
      </p:sp>
      <p:pic>
        <p:nvPicPr>
          <p:cNvPr id="183" name="Screen Shot 2014-10-07 at 11.09.45 PM.png" descr="Screen Shot 2014-10-07 at 11.09.45 PM.png"/>
          <p:cNvPicPr>
            <a:picLocks noChangeAspect="1"/>
          </p:cNvPicPr>
          <p:nvPr/>
        </p:nvPicPr>
        <p:blipFill>
          <a:blip r:embed="rId3">
            <a:extLst/>
          </a:blip>
          <a:stretch>
            <a:fillRect/>
          </a:stretch>
        </p:blipFill>
        <p:spPr>
          <a:xfrm>
            <a:off x="2171700" y="2175496"/>
            <a:ext cx="8661400" cy="5969001"/>
          </a:xfrm>
          <a:prstGeom prst="rect">
            <a:avLst/>
          </a:prstGeom>
          <a:ln w="12700">
            <a:miter lim="400000"/>
          </a:ln>
        </p:spPr>
      </p:pic>
      <p:sp>
        <p:nvSpPr>
          <p:cNvPr id="184" name="Hellerstein, J. M., Haas, P. J., &amp; Wang, H. J. (1997). Online aggregation. ACM SIGMOD Record, 26(2), 171-182."/>
          <p:cNvSpPr txBox="1"/>
          <p:nvPr/>
        </p:nvSpPr>
        <p:spPr>
          <a:xfrm>
            <a:off x="79507" y="8744037"/>
            <a:ext cx="1284578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r>
              <a:t>Hellerstein, J. M., Haas, P. J., &amp; Wang, H. J. (1997). Online aggregation. ACM SIGMOD Record, 26(2), 171-182.</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xfrm>
            <a:off x="952500" y="151079"/>
            <a:ext cx="11099800" cy="2159000"/>
          </a:xfrm>
          <a:prstGeom prst="rect">
            <a:avLst/>
          </a:prstGeom>
        </p:spPr>
        <p:txBody>
          <a:bodyPr/>
          <a:lstStyle>
            <a:lvl1pPr>
              <a:defRPr sz="7200" i="1">
                <a:latin typeface="Helvetica Neue"/>
                <a:ea typeface="Helvetica Neue"/>
                <a:cs typeface="Helvetica Neue"/>
                <a:sym typeface="Helvetica Neue"/>
              </a:defRPr>
            </a:lvl1pPr>
          </a:lstStyle>
          <a:p>
            <a:r>
              <a:rPr lang="en-US" i="0" smtClean="0">
                <a:latin typeface="+mn-ea"/>
                <a:ea typeface="+mn-ea"/>
                <a:cs typeface="+mj-cs"/>
              </a:rPr>
              <a:t>Technical Challenges</a:t>
            </a:r>
            <a:endParaRPr i="0" dirty="0">
              <a:latin typeface="+mn-ea"/>
              <a:ea typeface="+mn-ea"/>
              <a:cs typeface="+mj-cs"/>
            </a:endParaRPr>
          </a:p>
        </p:txBody>
      </p:sp>
      <p:sp>
        <p:nvSpPr>
          <p:cNvPr id="157" name="Allows users to formulate queries visually…"/>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lang="en-US" dirty="0" smtClean="0">
                <a:latin typeface="+mn-ea"/>
                <a:cs typeface="+mj-cs"/>
              </a:rPr>
              <a:t>Unlike </a:t>
            </a:r>
            <a:r>
              <a:rPr lang="en-US" dirty="0" err="1" smtClean="0">
                <a:latin typeface="+mn-ea"/>
                <a:cs typeface="+mj-cs"/>
              </a:rPr>
              <a:t>BlinkDB</a:t>
            </a:r>
            <a:r>
              <a:rPr lang="en-US" dirty="0" smtClean="0">
                <a:latin typeface="+mn-ea"/>
                <a:cs typeface="+mj-cs"/>
              </a:rPr>
              <a:t>, no pre-materialized samples; just sample random tuples on the fly, possibly using secondary indexes</a:t>
            </a:r>
          </a:p>
          <a:p>
            <a:pPr>
              <a:buSzPct val="70000"/>
              <a:defRPr sz="3200">
                <a:latin typeface="Helvetica Neue Medium"/>
                <a:ea typeface="Helvetica Neue Medium"/>
                <a:cs typeface="Helvetica Neue Medium"/>
                <a:sym typeface="Helvetica Neue Medium"/>
              </a:defRPr>
            </a:pPr>
            <a:r>
              <a:rPr lang="en-US" i="1" dirty="0" smtClean="0">
                <a:latin typeface="+mn-ea"/>
                <a:cs typeface="+mj-cs"/>
              </a:rPr>
              <a:t>Why could this be very slow? </a:t>
            </a:r>
            <a:endParaRPr i="1" dirty="0">
              <a:latin typeface="+mn-ea"/>
              <a:cs typeface="+mj-cs"/>
            </a:endParaRPr>
          </a:p>
        </p:txBody>
      </p:sp>
    </p:spTree>
    <p:extLst>
      <p:ext uri="{BB962C8B-B14F-4D97-AF65-F5344CB8AC3E}">
        <p14:creationId xmlns:p14="http://schemas.microsoft.com/office/powerpoint/2010/main" val="126740349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xfrm>
            <a:off x="952500" y="151079"/>
            <a:ext cx="11099800" cy="2159000"/>
          </a:xfrm>
          <a:prstGeom prst="rect">
            <a:avLst/>
          </a:prstGeom>
        </p:spPr>
        <p:txBody>
          <a:bodyPr/>
          <a:lstStyle>
            <a:lvl1pPr>
              <a:defRPr sz="7200" i="1">
                <a:latin typeface="Helvetica Neue"/>
                <a:ea typeface="Helvetica Neue"/>
                <a:cs typeface="Helvetica Neue"/>
                <a:sym typeface="Helvetica Neue"/>
              </a:defRPr>
            </a:lvl1pPr>
          </a:lstStyle>
          <a:p>
            <a:r>
              <a:rPr lang="en-US" i="0" smtClean="0">
                <a:latin typeface="+mn-ea"/>
                <a:ea typeface="+mn-ea"/>
                <a:cs typeface="+mj-cs"/>
              </a:rPr>
              <a:t>Technical Challenges</a:t>
            </a:r>
            <a:endParaRPr i="0" dirty="0">
              <a:latin typeface="+mn-ea"/>
              <a:ea typeface="+mn-ea"/>
              <a:cs typeface="+mj-cs"/>
            </a:endParaRPr>
          </a:p>
        </p:txBody>
      </p:sp>
      <p:sp>
        <p:nvSpPr>
          <p:cNvPr id="157" name="Allows users to formulate queries visually…"/>
          <p:cNvSpPr txBox="1">
            <a:spLocks noGrp="1"/>
          </p:cNvSpPr>
          <p:nvPr>
            <p:ph type="body" idx="1"/>
          </p:nvPr>
        </p:nvSpPr>
        <p:spPr>
          <a:xfrm>
            <a:off x="1270000" y="2019299"/>
            <a:ext cx="10464800" cy="7141029"/>
          </a:xfrm>
          <a:prstGeom prst="rect">
            <a:avLst/>
          </a:prstGeom>
        </p:spPr>
        <p:txBody>
          <a:bodyPr>
            <a:normAutofit/>
          </a:bodyPr>
          <a:lstStyle/>
          <a:p>
            <a:pPr>
              <a:buSzPct val="70000"/>
              <a:defRPr sz="3200">
                <a:latin typeface="Helvetica Neue Medium"/>
                <a:ea typeface="Helvetica Neue Medium"/>
                <a:cs typeface="Helvetica Neue Medium"/>
                <a:sym typeface="Helvetica Neue Medium"/>
              </a:defRPr>
            </a:pPr>
            <a:r>
              <a:rPr lang="en-US" dirty="0" smtClean="0">
                <a:latin typeface="+mn-ea"/>
                <a:cs typeface="+mj-cs"/>
              </a:rPr>
              <a:t>Unlike </a:t>
            </a:r>
            <a:r>
              <a:rPr lang="en-US" dirty="0" err="1" smtClean="0">
                <a:latin typeface="+mn-ea"/>
                <a:cs typeface="+mj-cs"/>
              </a:rPr>
              <a:t>BlinkDB</a:t>
            </a:r>
            <a:r>
              <a:rPr lang="en-US" dirty="0" smtClean="0">
                <a:latin typeface="+mn-ea"/>
                <a:cs typeface="+mj-cs"/>
              </a:rPr>
              <a:t>, no pre-materialized samples; just sample random tuples on the fly, possibly using secondary indexes</a:t>
            </a:r>
          </a:p>
          <a:p>
            <a:pPr>
              <a:buSzPct val="70000"/>
              <a:defRPr sz="3200">
                <a:latin typeface="Helvetica Neue Medium"/>
                <a:ea typeface="Helvetica Neue Medium"/>
                <a:cs typeface="Helvetica Neue Medium"/>
                <a:sym typeface="Helvetica Neue Medium"/>
              </a:defRPr>
            </a:pPr>
            <a:r>
              <a:rPr lang="en-US" i="1" dirty="0" smtClean="0">
                <a:latin typeface="+mn-ea"/>
                <a:cs typeface="+mj-cs"/>
              </a:rPr>
              <a:t>Why could this be very slow?</a:t>
            </a:r>
            <a:r>
              <a:rPr lang="en-US" dirty="0" smtClean="0">
                <a:latin typeface="+mn-ea"/>
                <a:cs typeface="+mj-cs"/>
              </a:rPr>
              <a:t> Random seek/sample, especially on disk</a:t>
            </a:r>
          </a:p>
          <a:p>
            <a:pPr lvl="1">
              <a:buSzPct val="70000"/>
              <a:defRPr sz="3200">
                <a:latin typeface="Helvetica Neue Medium"/>
                <a:ea typeface="Helvetica Neue Medium"/>
                <a:cs typeface="Helvetica Neue Medium"/>
                <a:sym typeface="Helvetica Neue Medium"/>
              </a:defRPr>
            </a:pPr>
            <a:r>
              <a:rPr lang="en-US" dirty="0" smtClean="0">
                <a:latin typeface="+mn-ea"/>
                <a:cs typeface="+mj-cs"/>
              </a:rPr>
              <a:t>Can be faster in memory or on flash</a:t>
            </a:r>
          </a:p>
          <a:p>
            <a:pPr>
              <a:buSzPct val="70000"/>
              <a:defRPr sz="3200">
                <a:latin typeface="Helvetica Neue Medium"/>
                <a:ea typeface="Helvetica Neue Medium"/>
                <a:cs typeface="Helvetica Neue Medium"/>
                <a:sym typeface="Helvetica Neue Medium"/>
              </a:defRPr>
            </a:pPr>
            <a:r>
              <a:rPr lang="en-US" dirty="0" smtClean="0">
                <a:latin typeface="+mn-ea"/>
                <a:cs typeface="+mj-cs"/>
              </a:rPr>
              <a:t>Subsequent work extended to joins							</a:t>
            </a:r>
            <a:r>
              <a:rPr lang="en-US" i="1" dirty="0" smtClean="0">
                <a:solidFill>
                  <a:schemeClr val="accent5"/>
                </a:solidFill>
                <a:latin typeface="+mn-ea"/>
                <a:cs typeface="+mj-cs"/>
              </a:rPr>
              <a:t>Even as recently as last year, a OA-based join algorithm won the best paper award at SIGMOD!</a:t>
            </a:r>
          </a:p>
        </p:txBody>
      </p:sp>
    </p:spTree>
    <p:extLst>
      <p:ext uri="{BB962C8B-B14F-4D97-AF65-F5344CB8AC3E}">
        <p14:creationId xmlns:p14="http://schemas.microsoft.com/office/powerpoint/2010/main" val="160182162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over </a:t>
            </a:r>
            <a:r>
              <a:rPr lang="en-US" dirty="0" err="1" smtClean="0"/>
              <a:t>BlinkDB</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are possible benefits of an Online-Aggregation like approach over </a:t>
            </a:r>
            <a:r>
              <a:rPr lang="en-US" dirty="0" err="1" smtClean="0"/>
              <a:t>BlinkDB</a:t>
            </a:r>
            <a:r>
              <a:rPr lang="en-US" dirty="0" smtClean="0"/>
              <a:t>?</a:t>
            </a:r>
            <a:endParaRPr lang="en-US" dirty="0"/>
          </a:p>
        </p:txBody>
      </p:sp>
    </p:spTree>
    <p:extLst>
      <p:ext uri="{BB962C8B-B14F-4D97-AF65-F5344CB8AC3E}">
        <p14:creationId xmlns:p14="http://schemas.microsoft.com/office/powerpoint/2010/main" val="67233469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over </a:t>
            </a:r>
            <a:r>
              <a:rPr lang="en-US" dirty="0" err="1" smtClean="0"/>
              <a:t>BlinkDB</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What are possible benefits of an Online-Aggregation like approach over </a:t>
            </a:r>
            <a:r>
              <a:rPr lang="en-US" dirty="0" err="1" smtClean="0"/>
              <a:t>BlinkDB</a:t>
            </a:r>
            <a:r>
              <a:rPr lang="en-US" dirty="0" smtClean="0"/>
              <a:t>?</a:t>
            </a:r>
          </a:p>
          <a:p>
            <a:pPr defTabSz="914400">
              <a:spcBef>
                <a:spcPts val="0"/>
              </a:spcBef>
              <a:buSzTx/>
            </a:pPr>
            <a:r>
              <a:rPr lang="en-US" dirty="0" smtClean="0"/>
              <a:t>Users can abandon queries quicker</a:t>
            </a:r>
          </a:p>
          <a:p>
            <a:pPr defTabSz="914400">
              <a:spcBef>
                <a:spcPts val="0"/>
              </a:spcBef>
              <a:buSzTx/>
            </a:pPr>
            <a:r>
              <a:rPr lang="en-US" dirty="0" smtClean="0"/>
              <a:t>Users can push for more samples if needed</a:t>
            </a:r>
          </a:p>
          <a:p>
            <a:pPr defTabSz="914400">
              <a:spcBef>
                <a:spcPts val="0"/>
              </a:spcBef>
              <a:buSzTx/>
            </a:pPr>
            <a:r>
              <a:rPr lang="en-US" dirty="0" smtClean="0"/>
              <a:t>Focus sampling on certain areas</a:t>
            </a:r>
          </a:p>
          <a:p>
            <a:pPr defTabSz="914400">
              <a:spcBef>
                <a:spcPts val="0"/>
              </a:spcBef>
              <a:buSzTx/>
            </a:pPr>
            <a:r>
              <a:rPr lang="en-US" dirty="0" smtClean="0"/>
              <a:t>Visual quantification of uncertainty</a:t>
            </a:r>
            <a:endParaRPr lang="en-US" dirty="0"/>
          </a:p>
        </p:txBody>
      </p:sp>
    </p:spTree>
    <p:extLst>
      <p:ext uri="{BB962C8B-B14F-4D97-AF65-F5344CB8AC3E}">
        <p14:creationId xmlns:p14="http://schemas.microsoft.com/office/powerpoint/2010/main" val="80031330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interface Evaluation</a:t>
            </a:r>
            <a:endParaRPr lang="en-US" dirty="0"/>
          </a:p>
        </p:txBody>
      </p:sp>
      <p:sp>
        <p:nvSpPr>
          <p:cNvPr id="3" name="Text Placeholder 2"/>
          <p:cNvSpPr>
            <a:spLocks noGrp="1"/>
          </p:cNvSpPr>
          <p:nvPr>
            <p:ph type="body" idx="1"/>
          </p:nvPr>
        </p:nvSpPr>
        <p:spPr/>
        <p:txBody>
          <a:bodyPr>
            <a:normAutofit lnSpcReduction="10000"/>
          </a:bodyPr>
          <a:lstStyle/>
          <a:p>
            <a:r>
              <a:rPr lang="en-US" dirty="0" smtClean="0"/>
              <a:t>That is where this paper comes in</a:t>
            </a:r>
          </a:p>
          <a:p>
            <a:r>
              <a:rPr lang="en-US" dirty="0" smtClean="0"/>
              <a:t>Are people able to effectively use an online aggregation interface to make decisions?</a:t>
            </a:r>
          </a:p>
          <a:p>
            <a:r>
              <a:rPr lang="en-US" dirty="0" smtClean="0"/>
              <a:t>Other questions:</a:t>
            </a:r>
          </a:p>
          <a:p>
            <a:pPr lvl="1"/>
            <a:r>
              <a:rPr lang="en-US" dirty="0" smtClean="0"/>
              <a:t>Does it lead to quicker abandonment of directions of exploration? Quicker refinement of goals?</a:t>
            </a:r>
          </a:p>
          <a:p>
            <a:pPr lvl="1"/>
            <a:r>
              <a:rPr lang="en-US" dirty="0" smtClean="0"/>
              <a:t>Does it lead to more hypotheses?</a:t>
            </a:r>
          </a:p>
        </p:txBody>
      </p:sp>
    </p:spTree>
    <p:extLst>
      <p:ext uri="{BB962C8B-B14F-4D97-AF65-F5344CB8AC3E}">
        <p14:creationId xmlns:p14="http://schemas.microsoft.com/office/powerpoint/2010/main" val="213998763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ampleAction"/>
          <p:cNvSpPr txBox="1">
            <a:spLocks noGrp="1"/>
          </p:cNvSpPr>
          <p:nvPr>
            <p:ph type="title"/>
          </p:nvPr>
        </p:nvSpPr>
        <p:spPr>
          <a:prstGeom prst="rect">
            <a:avLst/>
          </a:prstGeom>
        </p:spPr>
        <p:txBody>
          <a:bodyPr/>
          <a:lstStyle>
            <a:lvl1pPr>
              <a:defRPr sz="7200" i="1">
                <a:latin typeface="Helvetica Neue"/>
                <a:ea typeface="Helvetica Neue"/>
                <a:cs typeface="Helvetica Neue"/>
                <a:sym typeface="Helvetica Neue"/>
              </a:defRPr>
            </a:lvl1pPr>
          </a:lstStyle>
          <a:p>
            <a:r>
              <a:rPr lang="en-US" i="0" dirty="0" smtClean="0">
                <a:latin typeface="+mn-ea"/>
                <a:ea typeface="+mn-ea"/>
              </a:rPr>
              <a:t>Prototype:</a:t>
            </a:r>
            <a:r>
              <a:rPr lang="en-US" dirty="0" smtClean="0">
                <a:latin typeface="+mn-ea"/>
                <a:ea typeface="+mn-ea"/>
              </a:rPr>
              <a:t> </a:t>
            </a:r>
            <a:r>
              <a:rPr dirty="0" err="1" smtClean="0">
                <a:latin typeface="+mn-ea"/>
                <a:ea typeface="+mn-ea"/>
              </a:rPr>
              <a:t>sampleAction</a:t>
            </a:r>
            <a:endParaRPr dirty="0">
              <a:latin typeface="+mn-ea"/>
              <a:ea typeface="+mn-ea"/>
            </a:endParaRPr>
          </a:p>
        </p:txBody>
      </p:sp>
      <p:sp>
        <p:nvSpPr>
          <p:cNvPr id="157" name="Allows users to formulate queries visually…"/>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a:latin typeface="+mn-ea"/>
                <a:ea typeface="+mn-ea"/>
              </a:rPr>
              <a:t>Allows users to formulate queries visually</a:t>
            </a:r>
          </a:p>
          <a:p>
            <a:pPr>
              <a:buSzPct val="70000"/>
              <a:defRPr sz="3200">
                <a:latin typeface="Helvetica Neue Medium"/>
                <a:ea typeface="Helvetica Neue Medium"/>
                <a:cs typeface="Helvetica Neue Medium"/>
                <a:sym typeface="Helvetica Neue Medium"/>
              </a:defRPr>
            </a:pPr>
            <a:r>
              <a:rPr>
                <a:latin typeface="+mn-ea"/>
                <a:ea typeface="+mn-ea"/>
              </a:rPr>
              <a:t>Visually represent query results in increments</a:t>
            </a:r>
          </a:p>
          <a:p>
            <a:pPr lvl="1">
              <a:buSzPct val="70000"/>
              <a:buChar char="✴"/>
              <a:defRPr sz="3200">
                <a:latin typeface="Helvetica Neue Medium"/>
                <a:ea typeface="Helvetica Neue Medium"/>
                <a:cs typeface="Helvetica Neue Medium"/>
                <a:sym typeface="Helvetica Neue Medium"/>
              </a:defRPr>
            </a:pPr>
            <a:r>
              <a:rPr>
                <a:latin typeface="+mn-ea"/>
                <a:ea typeface="+mn-ea"/>
              </a:rPr>
              <a:t>uses uncertainty visualization techniques</a:t>
            </a:r>
          </a:p>
          <a:p>
            <a:pPr>
              <a:buSzPct val="70000"/>
              <a:defRPr sz="3200">
                <a:latin typeface="Helvetica Neue Medium"/>
                <a:ea typeface="Helvetica Neue Medium"/>
                <a:cs typeface="Helvetica Neue Medium"/>
                <a:sym typeface="Helvetica Neue Medium"/>
              </a:defRPr>
            </a:pPr>
            <a:r>
              <a:rPr>
                <a:latin typeface="+mn-ea"/>
                <a:ea typeface="+mn-ea"/>
              </a:rPr>
              <a:t>Allows for exploratory data analysis</a:t>
            </a:r>
          </a:p>
          <a:p>
            <a:pPr>
              <a:buSzPct val="70000"/>
              <a:defRPr sz="3200">
                <a:latin typeface="Helvetica Neue Medium"/>
                <a:ea typeface="Helvetica Neue Medium"/>
                <a:cs typeface="Helvetica Neue Medium"/>
                <a:sym typeface="Helvetica Neue Medium"/>
              </a:defRPr>
            </a:pPr>
            <a:r>
              <a:rPr>
                <a:latin typeface="+mn-ea"/>
                <a:ea typeface="+mn-ea"/>
              </a:rPr>
              <a:t>Gains accuracy overtime</a:t>
            </a:r>
            <a:br>
              <a:rPr>
                <a:latin typeface="+mn-ea"/>
                <a:ea typeface="+mn-ea"/>
              </a:rPr>
            </a:br>
            <a:endParaRPr>
              <a:latin typeface="+mn-ea"/>
              <a:ea typeface="+mn-ea"/>
            </a:endParaRPr>
          </a:p>
        </p:txBody>
      </p:sp>
      <p:sp>
        <p:nvSpPr>
          <p:cNvPr id="158" name="But how to display probabilistic results with error bounds?"/>
          <p:cNvSpPr txBox="1"/>
          <p:nvPr/>
        </p:nvSpPr>
        <p:spPr>
          <a:xfrm>
            <a:off x="1523197" y="6450259"/>
            <a:ext cx="9958406" cy="3152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2400"/>
              </a:spcBef>
              <a:defRPr sz="3200">
                <a:latin typeface="Helvetica Neue Medium"/>
                <a:ea typeface="Helvetica Neue Medium"/>
                <a:cs typeface="Helvetica Neue Medium"/>
                <a:sym typeface="Helvetica Neue Medium"/>
              </a:defRPr>
            </a:lvl1pPr>
          </a:lstStyle>
          <a:p>
            <a:r>
              <a:rPr>
                <a:latin typeface="+mn-ea"/>
                <a:ea typeface="+mn-ea"/>
              </a:rPr>
              <a:t>But how to display probabilistic results with error bounds?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Visualizing Uncertain Data"/>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63" name="Screen Shot 2014-10-05 at 10.27.49 PM.png" descr="Screen Shot 2014-10-05 at 10.27.49 PM.png"/>
          <p:cNvPicPr>
            <a:picLocks noChangeAspect="1"/>
          </p:cNvPicPr>
          <p:nvPr/>
        </p:nvPicPr>
        <p:blipFill>
          <a:blip r:embed="rId3">
            <a:extLst/>
          </a:blip>
          <a:stretch>
            <a:fillRect/>
          </a:stretch>
        </p:blipFill>
        <p:spPr>
          <a:xfrm>
            <a:off x="3258688" y="2167003"/>
            <a:ext cx="6825974" cy="6439833"/>
          </a:xfrm>
          <a:prstGeom prst="rect">
            <a:avLst/>
          </a:prstGeom>
          <a:ln w="12700">
            <a:miter lim="400000"/>
          </a:ln>
        </p:spPr>
      </p:pic>
      <p:sp>
        <p:nvSpPr>
          <p:cNvPr id="164" name="Kosara et al, Semantic Depth of Field. Infovis01"/>
          <p:cNvSpPr txBox="1"/>
          <p:nvPr/>
        </p:nvSpPr>
        <p:spPr>
          <a:xfrm>
            <a:off x="5908158" y="8864903"/>
            <a:ext cx="656874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r>
              <a:t>Kosara et al, Semantic Depth of Field. Infovis01</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Visualizing Uncertain Data"/>
          <p:cNvSpPr txBox="1">
            <a:spLocks noGrp="1"/>
          </p:cNvSpPr>
          <p:nvPr>
            <p:ph type="title"/>
          </p:nvPr>
        </p:nvSpPr>
        <p:spPr>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69" name="Screen Shot 2014-10-05 at 10.33.32 PM.png" descr="Screen Shot 2014-10-05 at 10.33.32 PM.png"/>
          <p:cNvPicPr>
            <a:picLocks noChangeAspect="1"/>
          </p:cNvPicPr>
          <p:nvPr/>
        </p:nvPicPr>
        <p:blipFill>
          <a:blip r:embed="rId3">
            <a:extLst/>
          </a:blip>
          <a:stretch>
            <a:fillRect/>
          </a:stretch>
        </p:blipFill>
        <p:spPr>
          <a:xfrm>
            <a:off x="2363597" y="2579568"/>
            <a:ext cx="8277606" cy="5135495"/>
          </a:xfrm>
          <a:prstGeom prst="rect">
            <a:avLst/>
          </a:prstGeom>
          <a:ln w="12700">
            <a:miter lim="400000"/>
          </a:ln>
        </p:spPr>
      </p:pic>
      <p:sp>
        <p:nvSpPr>
          <p:cNvPr id="170" name="Sanyal et al, A User Study to Compare Four Uncertainty Visualization Methods for 1D and 2D Datasets.…"/>
          <p:cNvSpPr txBox="1"/>
          <p:nvPr/>
        </p:nvSpPr>
        <p:spPr>
          <a:xfrm>
            <a:off x="79507" y="8604337"/>
            <a:ext cx="12845786"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pPr>
            <a:r>
              <a:t>Sanyal et al, A User Study to Compare Four Uncertainty Visualization Methods for 1D and 2D Datasets. </a:t>
            </a:r>
          </a:p>
          <a:p>
            <a:pPr>
              <a:defRPr sz="1800"/>
            </a:pPr>
            <a:r>
              <a:t>IEEE Transactions on 15.6 (2009)</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87847" y="9251950"/>
            <a:ext cx="216406" cy="348813"/>
          </a:xfrm>
        </p:spPr>
        <p:txBody>
          <a:bodyPr/>
          <a:lstStyle/>
          <a:p>
            <a:fld id="{6B1F6F20-19B8-4A43-8274-F336C341ED8D}" type="slidenum">
              <a:rPr lang="en-US" sz="1600" smtClean="0"/>
              <a:t>4</a:t>
            </a:fld>
            <a:endParaRPr lang="en-US" sz="1600"/>
          </a:p>
        </p:txBody>
      </p:sp>
      <p:sp>
        <p:nvSpPr>
          <p:cNvPr id="7" name="Title 1"/>
          <p:cNvSpPr>
            <a:spLocks noGrp="1"/>
          </p:cNvSpPr>
          <p:nvPr>
            <p:ph type="title"/>
          </p:nvPr>
        </p:nvSpPr>
        <p:spPr>
          <a:xfrm>
            <a:off x="-26518" y="304800"/>
            <a:ext cx="13207999" cy="1025525"/>
          </a:xfrm>
        </p:spPr>
        <p:txBody>
          <a:bodyPr>
            <a:normAutofit fontScale="90000"/>
          </a:bodyPr>
          <a:lstStyle/>
          <a:p>
            <a:r>
              <a:rPr lang="en-US" sz="6600" dirty="0" smtClean="0"/>
              <a:t>Types of Data</a:t>
            </a:r>
            <a:endParaRPr lang="en-US" sz="6600" dirty="0"/>
          </a:p>
        </p:txBody>
      </p:sp>
      <p:sp>
        <p:nvSpPr>
          <p:cNvPr id="3" name="TextBox 2"/>
          <p:cNvSpPr txBox="1"/>
          <p:nvPr/>
        </p:nvSpPr>
        <p:spPr>
          <a:xfrm>
            <a:off x="711200" y="1752600"/>
            <a:ext cx="9982200" cy="6186309"/>
          </a:xfrm>
          <a:prstGeom prst="rect">
            <a:avLst/>
          </a:prstGeom>
          <a:noFill/>
        </p:spPr>
        <p:txBody>
          <a:bodyPr wrap="square" rtlCol="0">
            <a:spAutoFit/>
          </a:bodyPr>
          <a:lstStyle/>
          <a:p>
            <a:pPr algn="l"/>
            <a:endParaRPr lang="en-US" dirty="0" smtClean="0"/>
          </a:p>
          <a:p>
            <a:pPr marL="571500" indent="-571500" algn="l">
              <a:buFont typeface="Arial"/>
              <a:buChar char="•"/>
            </a:pPr>
            <a:r>
              <a:rPr lang="en-US" dirty="0" smtClean="0">
                <a:solidFill>
                  <a:srgbClr val="0000FF"/>
                </a:solidFill>
              </a:rPr>
              <a:t>Nominal</a:t>
            </a:r>
          </a:p>
          <a:p>
            <a:pPr marL="1028700" lvl="1" indent="-571500" algn="l">
              <a:buFont typeface="Arial"/>
              <a:buChar char="•"/>
            </a:pPr>
            <a:r>
              <a:rPr lang="en-US" dirty="0" smtClean="0"/>
              <a:t>=, </a:t>
            </a:r>
            <a:r>
              <a:rPr lang="en-US" dirty="0" smtClean="0">
                <a:latin typeface="ＭＳ ゴシック"/>
                <a:ea typeface="ＭＳ ゴシック"/>
                <a:cs typeface="ＭＳ ゴシック"/>
              </a:rPr>
              <a:t>≠</a:t>
            </a:r>
            <a:r>
              <a:rPr lang="en-US" dirty="0" smtClean="0"/>
              <a:t> </a:t>
            </a:r>
            <a:endParaRPr lang="en-US" dirty="0"/>
          </a:p>
          <a:p>
            <a:pPr marL="571500" indent="-571500" algn="l">
              <a:buFont typeface="Arial"/>
              <a:buChar char="•"/>
            </a:pPr>
            <a:r>
              <a:rPr lang="en-US" dirty="0" smtClean="0">
                <a:solidFill>
                  <a:srgbClr val="0000FF"/>
                </a:solidFill>
              </a:rPr>
              <a:t>Ordinal</a:t>
            </a:r>
          </a:p>
          <a:p>
            <a:pPr marL="1028700" lvl="1" indent="-571500" algn="l">
              <a:buFont typeface="Arial"/>
              <a:buChar char="•"/>
            </a:pPr>
            <a:r>
              <a:rPr lang="en-US" dirty="0"/>
              <a:t>=, </a:t>
            </a:r>
            <a:r>
              <a:rPr lang="en-US" dirty="0" smtClean="0">
                <a:latin typeface="ＭＳ ゴシック"/>
                <a:ea typeface="ＭＳ ゴシック"/>
                <a:cs typeface="ＭＳ ゴシック"/>
              </a:rPr>
              <a:t>≠</a:t>
            </a:r>
            <a:r>
              <a:rPr lang="en-US" dirty="0" smtClean="0"/>
              <a:t>, &lt;, &gt;</a:t>
            </a:r>
            <a:endParaRPr lang="en-US" dirty="0"/>
          </a:p>
          <a:p>
            <a:pPr marL="571500" indent="-571500" algn="l">
              <a:buFont typeface="Arial"/>
              <a:buChar char="•"/>
            </a:pPr>
            <a:r>
              <a:rPr lang="en-US" dirty="0" smtClean="0">
                <a:solidFill>
                  <a:srgbClr val="0000FF"/>
                </a:solidFill>
              </a:rPr>
              <a:t>Quantitative Interval</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a:t>
            </a:r>
            <a:r>
              <a:rPr lang="en-US" dirty="0" smtClean="0"/>
              <a:t>&gt;, – </a:t>
            </a:r>
          </a:p>
          <a:p>
            <a:pPr marL="1028700" lvl="1" indent="-571500" algn="l">
              <a:buFont typeface="Arial"/>
              <a:buChar char="•"/>
            </a:pPr>
            <a:r>
              <a:rPr lang="en-US" dirty="0" smtClean="0"/>
              <a:t>Arbitrary zero</a:t>
            </a:r>
            <a:endParaRPr lang="en-US" dirty="0"/>
          </a:p>
          <a:p>
            <a:pPr marL="571500" indent="-571500" algn="l">
              <a:buFont typeface="Arial"/>
              <a:buChar char="•"/>
            </a:pPr>
            <a:r>
              <a:rPr lang="en-US" dirty="0" smtClean="0">
                <a:solidFill>
                  <a:srgbClr val="0000FF"/>
                </a:solidFill>
              </a:rPr>
              <a:t>Quantitative Ratio</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&gt;, </a:t>
            </a:r>
            <a:r>
              <a:rPr lang="en-US" dirty="0" smtClean="0"/>
              <a:t>–, % </a:t>
            </a:r>
          </a:p>
          <a:p>
            <a:pPr marL="1028700" lvl="1" indent="-571500" algn="l">
              <a:buFont typeface="Arial"/>
              <a:buChar char="•"/>
            </a:pPr>
            <a:r>
              <a:rPr lang="en-US" dirty="0" smtClean="0"/>
              <a:t>Physical quantities</a:t>
            </a:r>
            <a:endParaRPr lang="en-US" dirty="0"/>
          </a:p>
        </p:txBody>
      </p:sp>
      <p:sp>
        <p:nvSpPr>
          <p:cNvPr id="5" name="TextBox 4"/>
          <p:cNvSpPr txBox="1"/>
          <p:nvPr/>
        </p:nvSpPr>
        <p:spPr>
          <a:xfrm>
            <a:off x="8788400" y="2502308"/>
            <a:ext cx="3276600" cy="646331"/>
          </a:xfrm>
          <a:prstGeom prst="rect">
            <a:avLst/>
          </a:prstGeom>
          <a:noFill/>
        </p:spPr>
        <p:txBody>
          <a:bodyPr wrap="square" rtlCol="0">
            <a:spAutoFit/>
          </a:bodyPr>
          <a:lstStyle/>
          <a:p>
            <a:r>
              <a:rPr lang="en-US" dirty="0" smtClean="0"/>
              <a:t>Airlines, Genre</a:t>
            </a:r>
            <a:endParaRPr lang="en-US" dirty="0"/>
          </a:p>
        </p:txBody>
      </p:sp>
      <p:sp>
        <p:nvSpPr>
          <p:cNvPr id="8" name="TextBox 7"/>
          <p:cNvSpPr txBox="1"/>
          <p:nvPr/>
        </p:nvSpPr>
        <p:spPr>
          <a:xfrm>
            <a:off x="8712200" y="3320846"/>
            <a:ext cx="3276600" cy="1200329"/>
          </a:xfrm>
          <a:prstGeom prst="rect">
            <a:avLst/>
          </a:prstGeom>
          <a:noFill/>
        </p:spPr>
        <p:txBody>
          <a:bodyPr wrap="square" rtlCol="0">
            <a:spAutoFit/>
          </a:bodyPr>
          <a:lstStyle/>
          <a:p>
            <a:r>
              <a:rPr lang="en-US" dirty="0" smtClean="0"/>
              <a:t>MPAA Rating,</a:t>
            </a:r>
          </a:p>
          <a:p>
            <a:r>
              <a:rPr lang="en-US" dirty="0" smtClean="0"/>
              <a:t>Batteries</a:t>
            </a:r>
          </a:p>
        </p:txBody>
      </p:sp>
      <p:sp>
        <p:nvSpPr>
          <p:cNvPr id="9" name="TextBox 8"/>
          <p:cNvSpPr txBox="1"/>
          <p:nvPr/>
        </p:nvSpPr>
        <p:spPr>
          <a:xfrm>
            <a:off x="8788400" y="5021827"/>
            <a:ext cx="3276600" cy="1200329"/>
          </a:xfrm>
          <a:prstGeom prst="rect">
            <a:avLst/>
          </a:prstGeom>
          <a:noFill/>
        </p:spPr>
        <p:txBody>
          <a:bodyPr wrap="square" rtlCol="0">
            <a:spAutoFit/>
          </a:bodyPr>
          <a:lstStyle/>
          <a:p>
            <a:r>
              <a:rPr lang="en-US" dirty="0" smtClean="0"/>
              <a:t>Year, Location</a:t>
            </a:r>
            <a:endParaRPr lang="en-US" dirty="0"/>
          </a:p>
          <a:p>
            <a:endParaRPr lang="en-US" dirty="0"/>
          </a:p>
        </p:txBody>
      </p:sp>
      <p:sp>
        <p:nvSpPr>
          <p:cNvPr id="10" name="TextBox 9"/>
          <p:cNvSpPr txBox="1"/>
          <p:nvPr/>
        </p:nvSpPr>
        <p:spPr>
          <a:xfrm>
            <a:off x="8788400" y="6356556"/>
            <a:ext cx="3276600" cy="1200329"/>
          </a:xfrm>
          <a:prstGeom prst="rect">
            <a:avLst/>
          </a:prstGeom>
          <a:noFill/>
        </p:spPr>
        <p:txBody>
          <a:bodyPr wrap="square" rtlCol="0">
            <a:spAutoFit/>
          </a:bodyPr>
          <a:lstStyle/>
          <a:p>
            <a:r>
              <a:rPr lang="en-US" dirty="0" smtClean="0"/>
              <a:t>Sales, Profit</a:t>
            </a:r>
          </a:p>
          <a:p>
            <a:r>
              <a:rPr lang="en-US" dirty="0" smtClean="0"/>
              <a:t>Temperature</a:t>
            </a:r>
            <a:endParaRPr lang="en-US" dirty="0"/>
          </a:p>
        </p:txBody>
      </p:sp>
    </p:spTree>
    <p:extLst>
      <p:ext uri="{BB962C8B-B14F-4D97-AF65-F5344CB8AC3E}">
        <p14:creationId xmlns:p14="http://schemas.microsoft.com/office/powerpoint/2010/main" val="199710462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Visualizing Uncertain Data"/>
          <p:cNvSpPr txBox="1">
            <a:spLocks noGrp="1"/>
          </p:cNvSpPr>
          <p:nvPr>
            <p:ph type="title"/>
          </p:nvPr>
        </p:nvSpPr>
        <p:spPr>
          <a:xfrm>
            <a:off x="1270000" y="28570"/>
            <a:ext cx="10464800"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Visualizing Uncertain Data</a:t>
            </a:r>
          </a:p>
        </p:txBody>
      </p:sp>
      <p:pic>
        <p:nvPicPr>
          <p:cNvPr id="175" name="Screen Shot 2014-10-05 at 4.47.42 PM.png" descr="Screen Shot 2014-10-05 at 4.47.42 PM.png"/>
          <p:cNvPicPr>
            <a:picLocks noChangeAspect="1"/>
          </p:cNvPicPr>
          <p:nvPr/>
        </p:nvPicPr>
        <p:blipFill>
          <a:blip r:embed="rId3">
            <a:extLst/>
          </a:blip>
          <a:stretch>
            <a:fillRect/>
          </a:stretch>
        </p:blipFill>
        <p:spPr>
          <a:xfrm>
            <a:off x="1270000" y="1875768"/>
            <a:ext cx="10564586" cy="7396706"/>
          </a:xfrm>
          <a:prstGeom prst="rect">
            <a:avLst/>
          </a:prstGeom>
          <a:ln w="12700">
            <a:miter lim="400000"/>
          </a:ln>
        </p:spPr>
      </p:pic>
      <p:sp>
        <p:nvSpPr>
          <p:cNvPr id="2" name="Rectangle 1"/>
          <p:cNvSpPr/>
          <p:nvPr/>
        </p:nvSpPr>
        <p:spPr>
          <a:xfrm>
            <a:off x="5945413" y="8327571"/>
            <a:ext cx="6643915" cy="1200329"/>
          </a:xfrm>
          <a:prstGeom prst="rect">
            <a:avLst/>
          </a:prstGeom>
          <a:solidFill>
            <a:srgbClr val="FFFFFF"/>
          </a:solidFill>
        </p:spPr>
        <p:txBody>
          <a:bodyPr wrap="square">
            <a:spAutoFit/>
          </a:bodyPr>
          <a:lstStyle/>
          <a:p>
            <a:pPr algn="l"/>
            <a:r>
              <a:rPr lang="en-US" i="1" dirty="0">
                <a:solidFill>
                  <a:srgbClr val="800000"/>
                </a:solidFill>
              </a:rPr>
              <a:t>SELECT AGG(M), </a:t>
            </a:r>
            <a:r>
              <a:rPr lang="en-US" i="1" dirty="0" smtClean="0">
                <a:solidFill>
                  <a:srgbClr val="800000"/>
                </a:solidFill>
              </a:rPr>
              <a:t>D FROM </a:t>
            </a:r>
            <a:r>
              <a:rPr lang="en-US" i="1" dirty="0">
                <a:solidFill>
                  <a:srgbClr val="800000"/>
                </a:solidFill>
              </a:rPr>
              <a:t>R</a:t>
            </a:r>
          </a:p>
          <a:p>
            <a:pPr algn="l"/>
            <a:r>
              <a:rPr lang="en-US" i="1" dirty="0">
                <a:solidFill>
                  <a:srgbClr val="800000"/>
                </a:solidFill>
              </a:rPr>
              <a:t>WHERE </a:t>
            </a:r>
            <a:r>
              <a:rPr lang="en-US" i="1" dirty="0" smtClean="0">
                <a:solidFill>
                  <a:srgbClr val="800000"/>
                </a:solidFill>
              </a:rPr>
              <a:t>… GROUP </a:t>
            </a:r>
            <a:r>
              <a:rPr lang="en-US" i="1" dirty="0">
                <a:solidFill>
                  <a:srgbClr val="800000"/>
                </a:solidFill>
              </a:rPr>
              <a:t>BY D</a:t>
            </a:r>
            <a:endParaRPr lang="en-US" i="1" dirty="0">
              <a:solidFill>
                <a:srgbClr val="800000"/>
              </a:solidFill>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ampleAction - Interface"/>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Interface</a:t>
            </a:r>
          </a:p>
        </p:txBody>
      </p:sp>
      <p:sp>
        <p:nvSpPr>
          <p:cNvPr id="180" name="Drag and drop interface - Users can move around dimensions and measurements…"/>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dirty="0">
                <a:latin typeface="+mn-ea"/>
                <a:ea typeface="+mn-ea"/>
              </a:rPr>
              <a:t>Drag and drop interface </a:t>
            </a:r>
            <a:r>
              <a:rPr lang="mr-IN" dirty="0" smtClean="0">
                <a:latin typeface="+mn-ea"/>
                <a:ea typeface="+mn-ea"/>
              </a:rPr>
              <a:t>–</a:t>
            </a:r>
            <a:r>
              <a:rPr dirty="0" smtClean="0">
                <a:latin typeface="+mn-ea"/>
                <a:ea typeface="+mn-ea"/>
              </a:rPr>
              <a:t> </a:t>
            </a:r>
            <a:endParaRPr lang="en-US" dirty="0" smtClean="0">
              <a:latin typeface="+mn-ea"/>
              <a:ea typeface="+mn-ea"/>
            </a:endParaRPr>
          </a:p>
          <a:p>
            <a:pPr lvl="1">
              <a:buSzPct val="70000"/>
              <a:defRPr sz="3200">
                <a:latin typeface="Helvetica Neue Medium"/>
                <a:ea typeface="Helvetica Neue Medium"/>
                <a:cs typeface="Helvetica Neue Medium"/>
                <a:sym typeface="Helvetica Neue Medium"/>
              </a:defRPr>
            </a:pPr>
            <a:r>
              <a:rPr dirty="0" smtClean="0">
                <a:latin typeface="+mn-ea"/>
                <a:ea typeface="+mn-ea"/>
              </a:rPr>
              <a:t>Users </a:t>
            </a:r>
            <a:r>
              <a:rPr dirty="0">
                <a:latin typeface="+mn-ea"/>
                <a:ea typeface="+mn-ea"/>
              </a:rPr>
              <a:t>can move around dimensions and </a:t>
            </a:r>
            <a:r>
              <a:rPr dirty="0" smtClean="0">
                <a:latin typeface="+mn-ea"/>
                <a:ea typeface="+mn-ea"/>
              </a:rPr>
              <a:t>measurements</a:t>
            </a:r>
            <a:endParaRPr lang="en-US" dirty="0" smtClean="0">
              <a:latin typeface="+mn-ea"/>
              <a:ea typeface="+mn-ea"/>
            </a:endParaRPr>
          </a:p>
          <a:p>
            <a:pPr lvl="1">
              <a:buSzPct val="70000"/>
              <a:defRPr sz="3200">
                <a:latin typeface="Helvetica Neue Medium"/>
                <a:ea typeface="Helvetica Neue Medium"/>
                <a:cs typeface="Helvetica Neue Medium"/>
                <a:sym typeface="Helvetica Neue Medium"/>
              </a:defRPr>
            </a:pPr>
            <a:r>
              <a:rPr lang="en-US" dirty="0" smtClean="0">
                <a:latin typeface="+mn-ea"/>
                <a:ea typeface="+mn-ea"/>
              </a:rPr>
              <a:t>Can add filters</a:t>
            </a:r>
            <a:endParaRPr dirty="0">
              <a:latin typeface="+mn-ea"/>
              <a:ea typeface="+mn-ea"/>
            </a:endParaRPr>
          </a:p>
          <a:p>
            <a:pPr>
              <a:buSzPct val="70000"/>
              <a:defRPr sz="3200">
                <a:latin typeface="Helvetica Neue Medium"/>
                <a:ea typeface="Helvetica Neue Medium"/>
                <a:cs typeface="Helvetica Neue Medium"/>
                <a:sym typeface="Helvetica Neue Medium"/>
              </a:defRPr>
            </a:pPr>
            <a:r>
              <a:rPr dirty="0">
                <a:latin typeface="+mn-ea"/>
                <a:ea typeface="+mn-ea"/>
              </a:rPr>
              <a:t>Shows results through bar charts with confidence levels</a:t>
            </a:r>
          </a:p>
          <a:p>
            <a:pPr>
              <a:buSzPct val="70000"/>
              <a:defRPr sz="3200">
                <a:latin typeface="Helvetica Neue Medium"/>
                <a:ea typeface="Helvetica Neue Medium"/>
                <a:cs typeface="Helvetica Neue Medium"/>
                <a:sym typeface="Helvetica Neue Medium"/>
              </a:defRPr>
            </a:pPr>
            <a:r>
              <a:rPr dirty="0">
                <a:latin typeface="+mn-ea"/>
                <a:ea typeface="+mn-ea"/>
              </a:rPr>
              <a:t>Also displays - current sample size, % completed</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latin typeface="+mn-ea"/>
                <a:ea typeface="+mn-ea"/>
              </a:rPr>
              <a:t>Convergence Rates</a:t>
            </a:r>
            <a:endParaRPr lang="en-US" sz="7200" dirty="0">
              <a:latin typeface="+mn-ea"/>
              <a:ea typeface="+mn-ea"/>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15" y="3014359"/>
            <a:ext cx="11679272" cy="5469241"/>
          </a:xfrm>
          <a:prstGeom prst="rect">
            <a:avLst/>
          </a:prstGeom>
        </p:spPr>
      </p:pic>
    </p:spTree>
    <p:extLst>
      <p:ext uri="{BB962C8B-B14F-4D97-AF65-F5344CB8AC3E}">
        <p14:creationId xmlns:p14="http://schemas.microsoft.com/office/powerpoint/2010/main" val="55133488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ampleAction - System"/>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System</a:t>
            </a:r>
          </a:p>
        </p:txBody>
      </p:sp>
      <p:sp>
        <p:nvSpPr>
          <p:cNvPr id="194" name="Data is randomly ordered in the database…"/>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a:latin typeface="+mn-ea"/>
                <a:ea typeface="+mn-ea"/>
              </a:rPr>
              <a:t>Data is randomly ordered in the database</a:t>
            </a:r>
          </a:p>
          <a:p>
            <a:pPr>
              <a:buSzPct val="70000"/>
              <a:defRPr sz="3200">
                <a:latin typeface="Helvetica Neue Medium"/>
                <a:ea typeface="Helvetica Neue Medium"/>
                <a:cs typeface="Helvetica Neue Medium"/>
                <a:sym typeface="Helvetica Neue Medium"/>
              </a:defRPr>
            </a:pPr>
            <a:r>
              <a:rPr>
                <a:latin typeface="+mn-ea"/>
                <a:ea typeface="+mn-ea"/>
              </a:rPr>
              <a:t>An ad hoc incremental query system - queries top 500 and then top 1000 and so on.</a:t>
            </a:r>
          </a:p>
          <a:p>
            <a:pPr>
              <a:buSzPct val="70000"/>
              <a:defRPr sz="3200">
                <a:latin typeface="Helvetica Neue Medium"/>
                <a:ea typeface="Helvetica Neue Medium"/>
                <a:cs typeface="Helvetica Neue Medium"/>
                <a:sym typeface="Helvetica Neue Medium"/>
              </a:defRPr>
            </a:pPr>
            <a:r>
              <a:rPr>
                <a:latin typeface="+mn-ea"/>
                <a:ea typeface="+mn-ea"/>
              </a:rPr>
              <a:t>The results gains accuracy overtime - error bound converges</a:t>
            </a:r>
            <a:br>
              <a:rPr>
                <a:latin typeface="+mn-ea"/>
                <a:ea typeface="+mn-ea"/>
              </a:rPr>
            </a:br>
            <a:endParaRPr>
              <a:latin typeface="+mn-ea"/>
              <a:ea typeface="+mn-e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ampleAction - System"/>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System</a:t>
            </a:r>
          </a:p>
        </p:txBody>
      </p:sp>
      <p:sp>
        <p:nvSpPr>
          <p:cNvPr id="197" name="Error bounds…"/>
          <p:cNvSpPr txBox="1">
            <a:spLocks noGrp="1"/>
          </p:cNvSpPr>
          <p:nvPr>
            <p:ph type="body" idx="1"/>
          </p:nvPr>
        </p:nvSpPr>
        <p:spPr>
          <a:xfrm>
            <a:off x="1270000" y="2019300"/>
            <a:ext cx="10464800" cy="5715000"/>
          </a:xfrm>
          <a:prstGeom prst="rect">
            <a:avLst/>
          </a:prstGeom>
        </p:spPr>
        <p:txBody>
          <a:bodyPr/>
          <a:lstStyle/>
          <a:p>
            <a:pPr marL="0" indent="0">
              <a:buSzTx/>
              <a:buNone/>
              <a:defRPr sz="3200">
                <a:latin typeface="Helvetica Neue Medium"/>
                <a:ea typeface="Helvetica Neue Medium"/>
                <a:cs typeface="Helvetica Neue Medium"/>
                <a:sym typeface="Helvetica Neue Medium"/>
              </a:defRPr>
            </a:pPr>
            <a:r>
              <a:rPr>
                <a:latin typeface="+mn-ea"/>
                <a:ea typeface="+mn-ea"/>
              </a:rPr>
              <a:t>Error bounds</a:t>
            </a:r>
          </a:p>
          <a:p>
            <a:pPr lvl="1">
              <a:buSzPct val="70000"/>
              <a:defRPr sz="3200">
                <a:latin typeface="Helvetica Neue Medium"/>
                <a:ea typeface="Helvetica Neue Medium"/>
                <a:cs typeface="Helvetica Neue Medium"/>
                <a:sym typeface="Helvetica Neue Medium"/>
              </a:defRPr>
            </a:pPr>
            <a:r>
              <a:rPr>
                <a:latin typeface="+mn-ea"/>
                <a:ea typeface="+mn-ea"/>
              </a:rPr>
              <a:t>Active area of research in probability theory</a:t>
            </a:r>
          </a:p>
          <a:p>
            <a:pPr lvl="1">
              <a:buSzPct val="70000"/>
              <a:defRPr sz="3200">
                <a:latin typeface="Helvetica Neue Medium"/>
                <a:ea typeface="Helvetica Neue Medium"/>
                <a:cs typeface="Helvetica Neue Medium"/>
                <a:sym typeface="Helvetica Neue Medium"/>
              </a:defRPr>
            </a:pPr>
            <a:r>
              <a:rPr>
                <a:latin typeface="+mn-ea"/>
                <a:ea typeface="+mn-ea"/>
              </a:rPr>
              <a:t>Bounds expand with variance of sample and tighten in proportion to the square root of the number of samples</a:t>
            </a:r>
          </a:p>
          <a:p>
            <a:pPr lvl="1">
              <a:buSzPct val="70000"/>
              <a:defRPr sz="3200">
                <a:latin typeface="Helvetica Neue Medium"/>
                <a:ea typeface="Helvetica Neue Medium"/>
                <a:cs typeface="Helvetica Neue Medium"/>
                <a:sym typeface="Helvetica Neue Medium"/>
              </a:defRPr>
            </a:pPr>
            <a:r>
              <a:rPr>
                <a:latin typeface="+mn-ea"/>
                <a:ea typeface="+mn-ea"/>
              </a:rPr>
              <a:t>Choice of estimator is very important!</a:t>
            </a:r>
          </a:p>
          <a:p>
            <a:pPr lvl="1">
              <a:buSzPct val="70000"/>
              <a:defRPr sz="3200">
                <a:latin typeface="Helvetica Neue Medium"/>
                <a:ea typeface="Helvetica Neue Medium"/>
                <a:cs typeface="Helvetica Neue Medium"/>
                <a:sym typeface="Helvetica Neue Medium"/>
              </a:defRPr>
            </a:pPr>
            <a:r>
              <a:rPr>
                <a:latin typeface="+mn-ea"/>
                <a:ea typeface="+mn-ea"/>
              </a:rPr>
              <a:t>Users could select different bounds, but not emphasized</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ampleAction - User Study"/>
          <p:cNvSpPr txBox="1">
            <a:spLocks noGrp="1"/>
          </p:cNvSpPr>
          <p:nvPr>
            <p:ph type="title"/>
          </p:nvPr>
        </p:nvSpPr>
        <p:spPr>
          <a:xfrm>
            <a:off x="851253" y="-7437"/>
            <a:ext cx="11302294"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User Study</a:t>
            </a:r>
          </a:p>
        </p:txBody>
      </p:sp>
      <p:sp>
        <p:nvSpPr>
          <p:cNvPr id="200" name="Recruited 3 analysts to use their system…"/>
          <p:cNvSpPr txBox="1">
            <a:spLocks noGrp="1"/>
          </p:cNvSpPr>
          <p:nvPr>
            <p:ph type="body" idx="1"/>
          </p:nvPr>
        </p:nvSpPr>
        <p:spPr>
          <a:xfrm>
            <a:off x="1270000" y="2019300"/>
            <a:ext cx="10464800" cy="5715000"/>
          </a:xfrm>
          <a:prstGeom prst="rect">
            <a:avLst/>
          </a:prstGeom>
        </p:spPr>
        <p:txBody>
          <a:bodyPr/>
          <a:lstStyle/>
          <a:p>
            <a:pPr marL="317500" indent="0">
              <a:buSzPct val="70000"/>
              <a:buNone/>
              <a:defRPr sz="3200">
                <a:latin typeface="Helvetica Neue Medium"/>
                <a:ea typeface="Helvetica Neue Medium"/>
                <a:cs typeface="Helvetica Neue Medium"/>
                <a:sym typeface="Helvetica Neue Medium"/>
              </a:defRPr>
            </a:pPr>
            <a:r>
              <a:rPr lang="en-US" dirty="0" smtClean="0">
                <a:latin typeface="+mn-ea"/>
                <a:ea typeface="+mn-ea"/>
              </a:rPr>
              <a:t>Goals: </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Are confidence bounds confusing?</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At what point are the bounds “good enough”?</a:t>
            </a:r>
          </a:p>
          <a:p>
            <a:pPr marL="317500" indent="0">
              <a:buSzPct val="70000"/>
              <a:buNone/>
              <a:defRPr sz="3200">
                <a:latin typeface="Helvetica Neue Medium"/>
                <a:ea typeface="Helvetica Neue Medium"/>
                <a:cs typeface="Helvetica Neue Medium"/>
                <a:sym typeface="Helvetica Neue Medium"/>
              </a:defRPr>
            </a:pPr>
            <a:r>
              <a:rPr lang="en-US" i="1" dirty="0" smtClean="0">
                <a:latin typeface="+mn-ea"/>
                <a:ea typeface="+mn-ea"/>
              </a:rPr>
              <a:t>Does an OLA-like exploratory interface allow more exploration?</a:t>
            </a:r>
            <a:endParaRPr i="1" dirty="0">
              <a:latin typeface="+mn-ea"/>
              <a:ea typeface="+mn-e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ampleAction - User Study"/>
          <p:cNvSpPr txBox="1">
            <a:spLocks noGrp="1"/>
          </p:cNvSpPr>
          <p:nvPr>
            <p:ph type="title"/>
          </p:nvPr>
        </p:nvSpPr>
        <p:spPr>
          <a:xfrm>
            <a:off x="851253" y="-7437"/>
            <a:ext cx="11302294" cy="2438401"/>
          </a:xfrm>
          <a:prstGeom prst="rect">
            <a:avLst/>
          </a:prstGeom>
        </p:spPr>
        <p:txBody>
          <a:bodyPr/>
          <a:lstStyle/>
          <a:p>
            <a:pPr>
              <a:defRPr sz="7200" i="1">
                <a:latin typeface="Helvetica Neue"/>
                <a:ea typeface="Helvetica Neue"/>
                <a:cs typeface="Helvetica Neue"/>
                <a:sym typeface="Helvetica Neue"/>
              </a:defRPr>
            </a:pPr>
            <a:r>
              <a:rPr>
                <a:latin typeface="+mn-ea"/>
                <a:ea typeface="+mn-ea"/>
              </a:rPr>
              <a:t>sampleAction - </a:t>
            </a:r>
            <a:r>
              <a:rPr i="0">
                <a:latin typeface="+mn-ea"/>
                <a:ea typeface="+mn-ea"/>
                <a:cs typeface="Helvetica Neue Light"/>
                <a:sym typeface="Helvetica Neue Light"/>
              </a:rPr>
              <a:t>User Study</a:t>
            </a:r>
          </a:p>
        </p:txBody>
      </p:sp>
      <p:sp>
        <p:nvSpPr>
          <p:cNvPr id="200" name="Recruited 3 analysts to use their system…"/>
          <p:cNvSpPr txBox="1">
            <a:spLocks noGrp="1"/>
          </p:cNvSpPr>
          <p:nvPr>
            <p:ph type="body" idx="1"/>
          </p:nvPr>
        </p:nvSpPr>
        <p:spPr>
          <a:xfrm>
            <a:off x="1270000" y="2019300"/>
            <a:ext cx="10464800" cy="5715000"/>
          </a:xfrm>
          <a:prstGeom prst="rect">
            <a:avLst/>
          </a:prstGeom>
        </p:spPr>
        <p:txBody>
          <a:bodyPr/>
          <a:lstStyle/>
          <a:p>
            <a:pPr marL="0" indent="0">
              <a:buSzPct val="70000"/>
              <a:buNone/>
              <a:defRPr sz="3200">
                <a:latin typeface="Helvetica Neue Medium"/>
                <a:ea typeface="Helvetica Neue Medium"/>
                <a:cs typeface="Helvetica Neue Medium"/>
                <a:sym typeface="Helvetica Neue Medium"/>
              </a:defRPr>
            </a:pPr>
            <a:r>
              <a:rPr dirty="0">
                <a:latin typeface="+mn-ea"/>
                <a:ea typeface="+mn-ea"/>
              </a:rPr>
              <a:t>Recruited 3 analysts to use their </a:t>
            </a:r>
            <a:r>
              <a:rPr dirty="0" smtClean="0">
                <a:latin typeface="+mn-ea"/>
                <a:ea typeface="+mn-ea"/>
              </a:rPr>
              <a:t>system</a:t>
            </a:r>
            <a:r>
              <a:rPr lang="en-US" dirty="0" smtClean="0">
                <a:latin typeface="+mn-ea"/>
                <a:ea typeface="Helvetica Neue Medium"/>
              </a:rPr>
              <a:t>				</a:t>
            </a:r>
            <a:r>
              <a:rPr lang="en-US" i="1" dirty="0" smtClean="0">
                <a:solidFill>
                  <a:schemeClr val="accent5"/>
                </a:solidFill>
                <a:latin typeface="+mn-ea"/>
              </a:rPr>
              <a:t>Server ops, marketing, social media analysis</a:t>
            </a:r>
            <a:endParaRPr i="1" dirty="0">
              <a:solidFill>
                <a:schemeClr val="accent5"/>
              </a:solidFill>
              <a:latin typeface="+mn-ea"/>
            </a:endParaRP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Asked them to think aloud during the study</a:t>
            </a: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Periodically asked how they would interpret results</a:t>
            </a:r>
          </a:p>
          <a:p>
            <a:pPr marL="0" indent="0">
              <a:buSzPct val="70000"/>
              <a:buNone/>
              <a:defRPr sz="3200">
                <a:latin typeface="Helvetica Neue Medium"/>
                <a:ea typeface="Helvetica Neue Medium"/>
                <a:cs typeface="Helvetica Neue Medium"/>
                <a:sym typeface="Helvetica Neue Medium"/>
              </a:defRPr>
            </a:pPr>
            <a:r>
              <a:rPr dirty="0">
                <a:latin typeface="+mn-ea"/>
                <a:ea typeface="+mn-ea"/>
              </a:rPr>
              <a:t>Voice and screen interactions were recorded</a:t>
            </a:r>
          </a:p>
        </p:txBody>
      </p:sp>
    </p:spTree>
    <p:extLst>
      <p:ext uri="{BB962C8B-B14F-4D97-AF65-F5344CB8AC3E}">
        <p14:creationId xmlns:p14="http://schemas.microsoft.com/office/powerpoint/2010/main" val="131291439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Bob: Server Operations"/>
          <p:cNvSpPr txBox="1">
            <a:spLocks noGrp="1"/>
          </p:cNvSpPr>
          <p:nvPr>
            <p:ph type="title"/>
          </p:nvPr>
        </p:nvSpPr>
        <p:spPr>
          <a:xfrm>
            <a:off x="851253" y="-7437"/>
            <a:ext cx="11302294"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a:latin typeface="+mn-ea"/>
                <a:ea typeface="+mn-ea"/>
              </a:rPr>
              <a:t>Bob: Server Operations</a:t>
            </a:r>
          </a:p>
        </p:txBody>
      </p:sp>
      <p:sp>
        <p:nvSpPr>
          <p:cNvPr id="205" name="Looked through company server logs…"/>
          <p:cNvSpPr txBox="1">
            <a:spLocks noGrp="1"/>
          </p:cNvSpPr>
          <p:nvPr>
            <p:ph type="body" sz="half" idx="1"/>
          </p:nvPr>
        </p:nvSpPr>
        <p:spPr>
          <a:xfrm>
            <a:off x="1270000" y="2300847"/>
            <a:ext cx="10464800" cy="4645819"/>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Looked through company server logs</a:t>
            </a:r>
          </a:p>
          <a:p>
            <a:pPr marL="395111" indent="-395111">
              <a:buSzPct val="75000"/>
              <a:defRPr sz="3200">
                <a:latin typeface="Helvetica Neue Medium"/>
                <a:ea typeface="Helvetica Neue Medium"/>
                <a:cs typeface="Helvetica Neue Medium"/>
                <a:sym typeface="Helvetica Neue Medium"/>
              </a:defRPr>
            </a:pPr>
            <a:r>
              <a:rPr lang="en-US" sz="3200" dirty="0">
                <a:solidFill>
                  <a:schemeClr val="accent5"/>
                </a:solidFill>
                <a:latin typeface="+mn-ea"/>
                <a:cs typeface="Helvetica Neue Medium"/>
                <a:sym typeface="Helvetica Neue Medium"/>
              </a:rPr>
              <a:t>Goal: Try to diagnose errors minutes after it </a:t>
            </a:r>
            <a:r>
              <a:rPr lang="en-US" sz="3200" dirty="0" smtClean="0">
                <a:solidFill>
                  <a:schemeClr val="accent5"/>
                </a:solidFill>
                <a:latin typeface="+mn-ea"/>
                <a:cs typeface="Helvetica Neue Medium"/>
                <a:sym typeface="Helvetica Neue Medium"/>
              </a:rPr>
              <a:t>happens</a:t>
            </a:r>
            <a:endParaRPr lang="en-US" dirty="0" smtClean="0">
              <a:solidFill>
                <a:schemeClr val="accent5"/>
              </a:solidFill>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smtClean="0">
                <a:latin typeface="+mn-ea"/>
                <a:ea typeface="+mn-ea"/>
              </a:rPr>
              <a:t>Through </a:t>
            </a:r>
            <a:r>
              <a:rPr dirty="0">
                <a:latin typeface="+mn-ea"/>
                <a:ea typeface="+mn-ea"/>
              </a:rPr>
              <a:t>a quick query, he found out errors were coming from one data center</a:t>
            </a:r>
          </a:p>
          <a:p>
            <a:pPr marL="395111" indent="-395111">
              <a:buSzPct val="75000"/>
              <a:defRPr sz="3200">
                <a:latin typeface="Helvetica Neue Medium"/>
                <a:ea typeface="Helvetica Neue Medium"/>
                <a:cs typeface="Helvetica Neue Medium"/>
                <a:sym typeface="Helvetica Neue Medium"/>
              </a:defRPr>
            </a:pPr>
            <a:r>
              <a:rPr dirty="0" smtClean="0">
                <a:latin typeface="+mn-ea"/>
                <a:ea typeface="+mn-ea"/>
              </a:rPr>
              <a:t>Says </a:t>
            </a:r>
            <a:r>
              <a:rPr dirty="0">
                <a:latin typeface="+mn-ea"/>
                <a:ea typeface="+mn-ea"/>
              </a:rPr>
              <a:t>incremental systems might help them explore their </a:t>
            </a:r>
            <a:r>
              <a:rPr lang="en-US" dirty="0" smtClean="0">
                <a:latin typeface="+mn-ea"/>
                <a:ea typeface="+mn-ea"/>
              </a:rPr>
              <a:t>archives =&gt; current approach is indexing? </a:t>
            </a:r>
          </a:p>
          <a:p>
            <a:pPr marL="395111" indent="-395111">
              <a:buSzPct val="75000"/>
              <a:defRPr sz="3200">
                <a:latin typeface="Helvetica Neue Medium"/>
                <a:ea typeface="Helvetica Neue Medium"/>
                <a:cs typeface="Helvetica Neue Medium"/>
                <a:sym typeface="Helvetica Neue Medium"/>
              </a:defRPr>
            </a:pPr>
            <a:endParaRPr dirty="0">
              <a:latin typeface="+mn-ea"/>
              <a:ea typeface="+mn-ea"/>
            </a:endParaRPr>
          </a:p>
        </p:txBody>
      </p:sp>
      <p:sp>
        <p:nvSpPr>
          <p:cNvPr id="206" name="Alert system is probably better"/>
          <p:cNvSpPr txBox="1"/>
          <p:nvPr/>
        </p:nvSpPr>
        <p:spPr>
          <a:xfrm>
            <a:off x="1280334" y="6509683"/>
            <a:ext cx="610231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95111" indent="-395111" algn="l">
              <a:spcBef>
                <a:spcPts val="2400"/>
              </a:spcBef>
              <a:buSzPct val="75000"/>
              <a:buChar char="•"/>
              <a:defRPr sz="3200">
                <a:latin typeface="Helvetica Neue Medium"/>
                <a:ea typeface="Helvetica Neue Medium"/>
                <a:cs typeface="Helvetica Neue Medium"/>
                <a:sym typeface="Helvetica Neue Medium"/>
              </a:defRPr>
            </a:lvl1pPr>
          </a:lstStyle>
          <a:p>
            <a:r>
              <a:rPr dirty="0">
                <a:latin typeface="+mn-ea"/>
                <a:ea typeface="+mn-ea"/>
              </a:rPr>
              <a:t>Alert system is probably better</a:t>
            </a:r>
          </a:p>
        </p:txBody>
      </p:sp>
    </p:spTree>
  </p:cSld>
  <p:clrMapOvr>
    <a:masterClrMapping/>
  </p:clrMapOvr>
  <p:transition spd="med"/>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llan: Online Game Reporting"/>
          <p:cNvSpPr txBox="1">
            <a:spLocks noGrp="1"/>
          </p:cNvSpPr>
          <p:nvPr>
            <p:ph type="title"/>
          </p:nvPr>
        </p:nvSpPr>
        <p:spPr>
          <a:xfrm>
            <a:off x="525400" y="-7437"/>
            <a:ext cx="11954000"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Allan: Online Game Reporting</a:t>
            </a:r>
          </a:p>
        </p:txBody>
      </p:sp>
      <p:sp>
        <p:nvSpPr>
          <p:cNvPr id="211" name="Maintains database reports for a online gaming system…"/>
          <p:cNvSpPr txBox="1">
            <a:spLocks noGrp="1"/>
          </p:cNvSpPr>
          <p:nvPr>
            <p:ph type="body" idx="1"/>
          </p:nvPr>
        </p:nvSpPr>
        <p:spPr>
          <a:xfrm>
            <a:off x="1270000" y="2300847"/>
            <a:ext cx="10464800" cy="6132568"/>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Maintains database reports for a online gaming system</a:t>
            </a:r>
          </a:p>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Normally uses OLAP cubes, not used to exploring data (runs same query often)</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System did not work so well on regions with smaller </a:t>
            </a:r>
            <a:r>
              <a:rPr dirty="0" smtClean="0">
                <a:latin typeface="+mn-ea"/>
                <a:ea typeface="+mn-ea"/>
              </a:rPr>
              <a:t>samples</a:t>
            </a:r>
            <a:endParaRPr lang="en-US" dirty="0" smtClean="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lang="en-US" dirty="0" smtClean="0">
                <a:latin typeface="+mn-ea"/>
                <a:ea typeface="+mn-ea"/>
              </a:rPr>
              <a:t>Confidence intervals were useless </a:t>
            </a:r>
            <a:r>
              <a:rPr lang="mr-IN" dirty="0" smtClean="0">
                <a:latin typeface="+mn-ea"/>
                <a:ea typeface="+mn-ea"/>
              </a:rPr>
              <a:t>–</a:t>
            </a:r>
            <a:r>
              <a:rPr lang="en-US" dirty="0" smtClean="0">
                <a:latin typeface="+mn-ea"/>
                <a:ea typeface="+mn-ea"/>
              </a:rPr>
              <a:t> switched it off</a:t>
            </a:r>
            <a:endParaRPr dirty="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Compared age distribution of war games vs sports </a:t>
            </a:r>
            <a:r>
              <a:rPr dirty="0" smtClean="0">
                <a:latin typeface="+mn-ea"/>
                <a:ea typeface="+mn-ea"/>
              </a:rPr>
              <a:t>games</a:t>
            </a:r>
            <a:r>
              <a:rPr lang="en-US" dirty="0" smtClean="0">
                <a:latin typeface="+mn-ea"/>
                <a:ea typeface="+mn-ea"/>
              </a:rPr>
              <a:t>: </a:t>
            </a:r>
            <a:r>
              <a:rPr lang="en-US" i="1" dirty="0" smtClean="0">
                <a:latin typeface="+mn-ea"/>
                <a:ea typeface="+mn-ea"/>
              </a:rPr>
              <a:t>comparison</a:t>
            </a:r>
            <a:endParaRPr dirty="0">
              <a:latin typeface="+mn-ea"/>
              <a:ea typeface="+mn-ea"/>
            </a:endParaRP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He enjoyed exploring his dataset!</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am: Twitter Analytics"/>
          <p:cNvSpPr txBox="1">
            <a:spLocks noGrp="1"/>
          </p:cNvSpPr>
          <p:nvPr>
            <p:ph type="title"/>
          </p:nvPr>
        </p:nvSpPr>
        <p:spPr>
          <a:xfrm>
            <a:off x="851253" y="-7437"/>
            <a:ext cx="11302294" cy="2438401"/>
          </a:xfrm>
          <a:prstGeom prst="rect">
            <a:avLst/>
          </a:prstGeom>
        </p:spPr>
        <p:txBody>
          <a:bodyPr/>
          <a:lstStyle>
            <a:lvl1pPr>
              <a:defRPr sz="7200">
                <a:latin typeface="Helvetica Neue Light"/>
                <a:ea typeface="Helvetica Neue Light"/>
                <a:cs typeface="Helvetica Neue Light"/>
                <a:sym typeface="Helvetica Neue Light"/>
              </a:defRPr>
            </a:lvl1pPr>
          </a:lstStyle>
          <a:p>
            <a:r>
              <a:t>Sam: Twitter Analytics</a:t>
            </a:r>
          </a:p>
        </p:txBody>
      </p:sp>
      <p:sp>
        <p:nvSpPr>
          <p:cNvPr id="216" name="Analyzes Twitter data to understand relationships between use of vocal and sentiment…"/>
          <p:cNvSpPr txBox="1">
            <a:spLocks noGrp="1"/>
          </p:cNvSpPr>
          <p:nvPr>
            <p:ph type="body" idx="1"/>
          </p:nvPr>
        </p:nvSpPr>
        <p:spPr>
          <a:xfrm>
            <a:off x="1270000" y="2300847"/>
            <a:ext cx="10464800" cy="6650506"/>
          </a:xfrm>
          <a:prstGeom prst="rect">
            <a:avLst/>
          </a:prstGeom>
        </p:spPr>
        <p:txBody>
          <a:bodyPr anchor="t"/>
          <a:lstStyle/>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Analyzes Twitter data to understand relationships between use of vocal and sentiment</a:t>
            </a:r>
          </a:p>
          <a:p>
            <a:pPr marL="395111" indent="-395111">
              <a:buSzPct val="75000"/>
              <a:defRPr sz="3200">
                <a:latin typeface="Helvetica Neue Medium"/>
                <a:ea typeface="Helvetica Neue Medium"/>
                <a:cs typeface="Helvetica Neue Medium"/>
                <a:sym typeface="Helvetica Neue Medium"/>
              </a:defRPr>
            </a:pPr>
            <a:r>
              <a:rPr dirty="0">
                <a:solidFill>
                  <a:schemeClr val="accent5"/>
                </a:solidFill>
                <a:latin typeface="+mn-ea"/>
                <a:ea typeface="+mn-ea"/>
              </a:rPr>
              <a:t>Used to visualize small samples on R</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With this system, he can catch errors in his queries immediately</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Started making discoveries (frequency of ‘angry’ in tweets)</a:t>
            </a:r>
          </a:p>
          <a:p>
            <a:pPr marL="395111" indent="-395111">
              <a:buSzPct val="75000"/>
              <a:defRPr sz="3200">
                <a:latin typeface="Helvetica Neue Medium"/>
                <a:ea typeface="Helvetica Neue Medium"/>
                <a:cs typeface="Helvetica Neue Medium"/>
                <a:sym typeface="Helvetica Neue Medium"/>
              </a:defRPr>
            </a:pPr>
            <a:r>
              <a:rPr dirty="0">
                <a:latin typeface="+mn-ea"/>
                <a:ea typeface="+mn-ea"/>
              </a:rPr>
              <a:t>Lot of keywords with a small number of samples, which led to larger confidence boundaries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5</a:t>
            </a:fld>
            <a:endParaRPr lang="en-US"/>
          </a:p>
        </p:txBody>
      </p:sp>
      <p:sp>
        <p:nvSpPr>
          <p:cNvPr id="7" name="Title 1"/>
          <p:cNvSpPr>
            <a:spLocks noGrp="1"/>
          </p:cNvSpPr>
          <p:nvPr>
            <p:ph type="title"/>
          </p:nvPr>
        </p:nvSpPr>
        <p:spPr>
          <a:xfrm>
            <a:off x="-26518" y="304800"/>
            <a:ext cx="13207999" cy="1025525"/>
          </a:xfrm>
        </p:spPr>
        <p:txBody>
          <a:bodyPr/>
          <a:lstStyle/>
          <a:p>
            <a:r>
              <a:rPr lang="en-US" sz="6000" dirty="0" smtClean="0"/>
              <a:t>Conversion of Data Types</a:t>
            </a:r>
            <a:endParaRPr lang="en-US" sz="6000" dirty="0"/>
          </a:p>
        </p:txBody>
      </p:sp>
      <p:sp>
        <p:nvSpPr>
          <p:cNvPr id="3" name="TextBox 2"/>
          <p:cNvSpPr txBox="1"/>
          <p:nvPr/>
        </p:nvSpPr>
        <p:spPr>
          <a:xfrm>
            <a:off x="711200" y="1752600"/>
            <a:ext cx="9982200" cy="7201971"/>
          </a:xfrm>
          <a:prstGeom prst="rect">
            <a:avLst/>
          </a:prstGeom>
          <a:noFill/>
        </p:spPr>
        <p:txBody>
          <a:bodyPr wrap="square" rtlCol="0">
            <a:spAutoFit/>
          </a:bodyPr>
          <a:lstStyle/>
          <a:p>
            <a:pPr algn="l"/>
            <a:endParaRPr lang="en-US" dirty="0" smtClean="0"/>
          </a:p>
          <a:p>
            <a:pPr marL="571500" indent="-571500" algn="l">
              <a:buFont typeface="Arial"/>
              <a:buChar char="•"/>
            </a:pPr>
            <a:r>
              <a:rPr lang="en-US" dirty="0" smtClean="0">
                <a:solidFill>
                  <a:srgbClr val="0000FF"/>
                </a:solidFill>
              </a:rPr>
              <a:t>Nominal</a:t>
            </a:r>
          </a:p>
          <a:p>
            <a:pPr marL="1028700" lvl="1" indent="-571500" algn="l">
              <a:buFont typeface="Arial"/>
              <a:buChar char="•"/>
            </a:pPr>
            <a:r>
              <a:rPr lang="en-US" dirty="0" smtClean="0"/>
              <a:t>=, </a:t>
            </a:r>
            <a:r>
              <a:rPr lang="en-US" dirty="0" smtClean="0">
                <a:latin typeface="ＭＳ ゴシック"/>
                <a:ea typeface="ＭＳ ゴシック"/>
                <a:cs typeface="ＭＳ ゴシック"/>
              </a:rPr>
              <a:t>≠</a:t>
            </a:r>
            <a:r>
              <a:rPr lang="en-US" dirty="0" smtClean="0"/>
              <a:t> </a:t>
            </a:r>
            <a:endParaRPr lang="en-US" dirty="0"/>
          </a:p>
          <a:p>
            <a:pPr marL="571500" indent="-571500" algn="l">
              <a:buFont typeface="Arial"/>
              <a:buChar char="•"/>
            </a:pPr>
            <a:r>
              <a:rPr lang="en-US" dirty="0" smtClean="0">
                <a:solidFill>
                  <a:srgbClr val="0000FF"/>
                </a:solidFill>
              </a:rPr>
              <a:t>Ordinal</a:t>
            </a:r>
          </a:p>
          <a:p>
            <a:pPr marL="1028700" lvl="1" indent="-571500" algn="l">
              <a:buFont typeface="Arial"/>
              <a:buChar char="•"/>
            </a:pPr>
            <a:r>
              <a:rPr lang="en-US" dirty="0"/>
              <a:t>=, </a:t>
            </a:r>
            <a:r>
              <a:rPr lang="en-US" dirty="0" smtClean="0">
                <a:latin typeface="ＭＳ ゴシック"/>
                <a:ea typeface="ＭＳ ゴシック"/>
                <a:cs typeface="ＭＳ ゴシック"/>
              </a:rPr>
              <a:t>≠</a:t>
            </a:r>
            <a:r>
              <a:rPr lang="en-US" dirty="0" smtClean="0"/>
              <a:t>, &lt;, &gt;</a:t>
            </a:r>
            <a:endParaRPr lang="en-US" dirty="0"/>
          </a:p>
          <a:p>
            <a:pPr marL="571500" indent="-571500" algn="l">
              <a:buFont typeface="Arial"/>
              <a:buChar char="•"/>
            </a:pPr>
            <a:r>
              <a:rPr lang="en-US" dirty="0" smtClean="0">
                <a:solidFill>
                  <a:srgbClr val="0000FF"/>
                </a:solidFill>
              </a:rPr>
              <a:t>Quantitative Interval</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a:t>
            </a:r>
            <a:r>
              <a:rPr lang="en-US" dirty="0" smtClean="0"/>
              <a:t>&gt;, – </a:t>
            </a:r>
          </a:p>
          <a:p>
            <a:pPr marL="1028700" lvl="1" indent="-571500" algn="l">
              <a:buFont typeface="Arial"/>
              <a:buChar char="•"/>
            </a:pPr>
            <a:r>
              <a:rPr lang="en-US" dirty="0" smtClean="0"/>
              <a:t>Arbitrary zero</a:t>
            </a:r>
            <a:endParaRPr lang="en-US" dirty="0"/>
          </a:p>
          <a:p>
            <a:pPr marL="571500" indent="-571500" algn="l">
              <a:buFont typeface="Arial"/>
              <a:buChar char="•"/>
            </a:pPr>
            <a:r>
              <a:rPr lang="en-US" dirty="0" smtClean="0">
                <a:solidFill>
                  <a:srgbClr val="0000FF"/>
                </a:solidFill>
              </a:rPr>
              <a:t>Quantitative Ratio</a:t>
            </a:r>
          </a:p>
          <a:p>
            <a:pPr marL="1028700" lvl="1" indent="-571500" algn="l">
              <a:buFont typeface="Arial"/>
              <a:buChar char="•"/>
            </a:pPr>
            <a:r>
              <a:rPr lang="en-US" dirty="0"/>
              <a:t>=, </a:t>
            </a:r>
            <a:r>
              <a:rPr lang="en-US" dirty="0">
                <a:latin typeface="ＭＳ ゴシック"/>
                <a:ea typeface="ＭＳ ゴシック"/>
                <a:cs typeface="ＭＳ ゴシック"/>
              </a:rPr>
              <a:t>≠</a:t>
            </a:r>
            <a:r>
              <a:rPr lang="en-US" dirty="0"/>
              <a:t>, &lt;, &gt;, </a:t>
            </a:r>
            <a:r>
              <a:rPr lang="en-US" dirty="0" smtClean="0"/>
              <a:t>–, % </a:t>
            </a:r>
          </a:p>
          <a:p>
            <a:pPr marL="1028700" lvl="1" indent="-571500" algn="l">
              <a:buFont typeface="Arial"/>
              <a:buChar char="•"/>
            </a:pPr>
            <a:r>
              <a:rPr lang="en-US" dirty="0" smtClean="0"/>
              <a:t>Physical quantities</a:t>
            </a:r>
            <a:endParaRPr lang="en-US" dirty="0"/>
          </a:p>
        </p:txBody>
      </p:sp>
      <p:sp>
        <p:nvSpPr>
          <p:cNvPr id="8" name="TextBox 7"/>
          <p:cNvSpPr txBox="1"/>
          <p:nvPr/>
        </p:nvSpPr>
        <p:spPr>
          <a:xfrm>
            <a:off x="6273800" y="3581400"/>
            <a:ext cx="3276600" cy="1384995"/>
          </a:xfrm>
          <a:prstGeom prst="rect">
            <a:avLst/>
          </a:prstGeom>
          <a:noFill/>
        </p:spPr>
        <p:txBody>
          <a:bodyPr wrap="square" rtlCol="0">
            <a:spAutoFit/>
          </a:bodyPr>
          <a:lstStyle/>
          <a:p>
            <a:r>
              <a:rPr lang="en-US" dirty="0" smtClean="0"/>
              <a:t>Hot, warm, cold</a:t>
            </a:r>
            <a:endParaRPr lang="en-US" dirty="0"/>
          </a:p>
        </p:txBody>
      </p:sp>
      <p:sp>
        <p:nvSpPr>
          <p:cNvPr id="10" name="TextBox 9"/>
          <p:cNvSpPr txBox="1"/>
          <p:nvPr/>
        </p:nvSpPr>
        <p:spPr>
          <a:xfrm>
            <a:off x="6197600" y="7010400"/>
            <a:ext cx="3276600" cy="738664"/>
          </a:xfrm>
          <a:prstGeom prst="rect">
            <a:avLst/>
          </a:prstGeom>
          <a:noFill/>
        </p:spPr>
        <p:txBody>
          <a:bodyPr wrap="square" rtlCol="0">
            <a:spAutoFit/>
          </a:bodyPr>
          <a:lstStyle/>
          <a:p>
            <a:r>
              <a:rPr lang="en-US" dirty="0" smtClean="0"/>
              <a:t>Temperature</a:t>
            </a:r>
            <a:endParaRPr lang="en-US" dirty="0"/>
          </a:p>
        </p:txBody>
      </p:sp>
      <p:sp>
        <p:nvSpPr>
          <p:cNvPr id="11" name="TextBox 10"/>
          <p:cNvSpPr txBox="1"/>
          <p:nvPr/>
        </p:nvSpPr>
        <p:spPr>
          <a:xfrm>
            <a:off x="9702800" y="7010400"/>
            <a:ext cx="2717800" cy="738664"/>
          </a:xfrm>
          <a:prstGeom prst="rect">
            <a:avLst/>
          </a:prstGeom>
          <a:noFill/>
        </p:spPr>
        <p:txBody>
          <a:bodyPr wrap="square" rtlCol="0">
            <a:spAutoFit/>
          </a:bodyPr>
          <a:lstStyle/>
          <a:p>
            <a:r>
              <a:rPr lang="en-US" dirty="0" smtClean="0"/>
              <a:t>Score</a:t>
            </a:r>
            <a:endParaRPr lang="en-US" dirty="0"/>
          </a:p>
        </p:txBody>
      </p:sp>
      <p:sp>
        <p:nvSpPr>
          <p:cNvPr id="12" name="TextBox 11"/>
          <p:cNvSpPr txBox="1"/>
          <p:nvPr/>
        </p:nvSpPr>
        <p:spPr>
          <a:xfrm>
            <a:off x="9702800" y="5029200"/>
            <a:ext cx="2717800" cy="738664"/>
          </a:xfrm>
          <a:prstGeom prst="rect">
            <a:avLst/>
          </a:prstGeom>
          <a:noFill/>
        </p:spPr>
        <p:txBody>
          <a:bodyPr wrap="square" rtlCol="0">
            <a:spAutoFit/>
          </a:bodyPr>
          <a:lstStyle/>
          <a:p>
            <a:r>
              <a:rPr lang="en-US" dirty="0" smtClean="0"/>
              <a:t>Grade</a:t>
            </a:r>
            <a:endParaRPr lang="en-US" dirty="0"/>
          </a:p>
        </p:txBody>
      </p:sp>
      <p:sp>
        <p:nvSpPr>
          <p:cNvPr id="13" name="TextBox 12"/>
          <p:cNvSpPr txBox="1"/>
          <p:nvPr/>
        </p:nvSpPr>
        <p:spPr>
          <a:xfrm>
            <a:off x="9702800" y="3581400"/>
            <a:ext cx="2717800" cy="1384995"/>
          </a:xfrm>
          <a:prstGeom prst="rect">
            <a:avLst/>
          </a:prstGeom>
          <a:noFill/>
        </p:spPr>
        <p:txBody>
          <a:bodyPr wrap="square" rtlCol="0">
            <a:spAutoFit/>
          </a:bodyPr>
          <a:lstStyle/>
          <a:p>
            <a:r>
              <a:rPr lang="en-US" dirty="0" smtClean="0"/>
              <a:t>Well, so-so, badly</a:t>
            </a:r>
            <a:endParaRPr lang="en-US" dirty="0"/>
          </a:p>
        </p:txBody>
      </p:sp>
    </p:spTree>
    <p:extLst>
      <p:ext uri="{BB962C8B-B14F-4D97-AF65-F5344CB8AC3E}">
        <p14:creationId xmlns:p14="http://schemas.microsoft.com/office/powerpoint/2010/main" val="87037195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ampleAction - Analysis"/>
          <p:cNvSpPr txBox="1">
            <a:spLocks noGrp="1"/>
          </p:cNvSpPr>
          <p:nvPr>
            <p:ph type="title"/>
          </p:nvPr>
        </p:nvSpPr>
        <p:spPr>
          <a:xfrm>
            <a:off x="1270000" y="-87879"/>
            <a:ext cx="10464800" cy="2438401"/>
          </a:xfrm>
          <a:prstGeom prst="rect">
            <a:avLst/>
          </a:prstGeom>
        </p:spPr>
        <p:txBody>
          <a:bodyPr/>
          <a:lstStyle/>
          <a:p>
            <a:pPr>
              <a:defRPr sz="7200" i="1">
                <a:latin typeface="Helvetica Neue"/>
                <a:ea typeface="Helvetica Neue"/>
                <a:cs typeface="Helvetica Neue"/>
                <a:sym typeface="Helvetica Neue"/>
              </a:defRPr>
            </a:pPr>
            <a:r>
              <a:t>sampleAction - </a:t>
            </a:r>
            <a:r>
              <a:rPr i="0">
                <a:latin typeface="Helvetica Neue Light"/>
                <a:ea typeface="Helvetica Neue Light"/>
                <a:cs typeface="Helvetica Neue Light"/>
                <a:sym typeface="Helvetica Neue Light"/>
              </a:rPr>
              <a:t>Analysis</a:t>
            </a:r>
          </a:p>
        </p:txBody>
      </p:sp>
      <p:sp>
        <p:nvSpPr>
          <p:cNvPr id="221" name="There is value in getting quick responses…"/>
          <p:cNvSpPr txBox="1">
            <a:spLocks noGrp="1"/>
          </p:cNvSpPr>
          <p:nvPr>
            <p:ph type="body" idx="1"/>
          </p:nvPr>
        </p:nvSpPr>
        <p:spPr>
          <a:xfrm>
            <a:off x="1270000" y="2019300"/>
            <a:ext cx="10464800" cy="5715000"/>
          </a:xfrm>
          <a:prstGeom prst="rect">
            <a:avLst/>
          </a:prstGeom>
        </p:spPr>
        <p:txBody>
          <a:bodyPr/>
          <a:lstStyle/>
          <a:p>
            <a:pPr>
              <a:buSzPct val="70000"/>
              <a:defRPr sz="3200">
                <a:latin typeface="Helvetica Neue Medium"/>
                <a:ea typeface="Helvetica Neue Medium"/>
                <a:cs typeface="Helvetica Neue Medium"/>
                <a:sym typeface="Helvetica Neue Medium"/>
              </a:defRPr>
            </a:pPr>
            <a:r>
              <a:rPr dirty="0">
                <a:latin typeface="+mn-ea"/>
                <a:ea typeface="+mn-ea"/>
              </a:rPr>
              <a:t>There is value in getting </a:t>
            </a:r>
            <a:r>
              <a:rPr dirty="0">
                <a:solidFill>
                  <a:schemeClr val="accent1"/>
                </a:solidFill>
                <a:latin typeface="+mn-ea"/>
                <a:ea typeface="+mn-ea"/>
              </a:rPr>
              <a:t>quick responses</a:t>
            </a:r>
          </a:p>
          <a:p>
            <a:pPr>
              <a:buSzPct val="70000"/>
              <a:defRPr sz="3200">
                <a:latin typeface="Helvetica Neue Medium"/>
                <a:ea typeface="Helvetica Neue Medium"/>
                <a:cs typeface="Helvetica Neue Medium"/>
                <a:sym typeface="Helvetica Neue Medium"/>
              </a:defRPr>
            </a:pPr>
            <a:r>
              <a:rPr dirty="0">
                <a:latin typeface="+mn-ea"/>
                <a:ea typeface="+mn-ea"/>
              </a:rPr>
              <a:t>It provides an opportunity to explore the data and </a:t>
            </a:r>
            <a:r>
              <a:rPr dirty="0">
                <a:solidFill>
                  <a:schemeClr val="accent1"/>
                </a:solidFill>
                <a:latin typeface="+mn-ea"/>
                <a:ea typeface="+mn-ea"/>
              </a:rPr>
              <a:t>make </a:t>
            </a:r>
            <a:r>
              <a:rPr lang="en-US" dirty="0" smtClean="0">
                <a:solidFill>
                  <a:schemeClr val="accent1"/>
                </a:solidFill>
                <a:latin typeface="+mn-ea"/>
                <a:ea typeface="+mn-ea"/>
              </a:rPr>
              <a:t>more </a:t>
            </a:r>
            <a:r>
              <a:rPr dirty="0" smtClean="0">
                <a:solidFill>
                  <a:schemeClr val="accent1"/>
                </a:solidFill>
                <a:latin typeface="+mn-ea"/>
                <a:ea typeface="+mn-ea"/>
              </a:rPr>
              <a:t>discoveries</a:t>
            </a:r>
            <a:endParaRPr dirty="0">
              <a:solidFill>
                <a:schemeClr val="accent1"/>
              </a:solidFill>
              <a:latin typeface="+mn-ea"/>
              <a:ea typeface="+mn-ea"/>
            </a:endParaRPr>
          </a:p>
          <a:p>
            <a:pPr>
              <a:buSzPct val="70000"/>
              <a:defRPr sz="3200">
                <a:latin typeface="Helvetica Neue Medium"/>
                <a:ea typeface="Helvetica Neue Medium"/>
                <a:cs typeface="Helvetica Neue Medium"/>
                <a:sym typeface="Helvetica Neue Medium"/>
              </a:defRPr>
            </a:pPr>
            <a:r>
              <a:rPr dirty="0">
                <a:latin typeface="+mn-ea"/>
                <a:ea typeface="+mn-ea"/>
              </a:rPr>
              <a:t>Error bar </a:t>
            </a:r>
            <a:r>
              <a:rPr dirty="0">
                <a:solidFill>
                  <a:schemeClr val="accent5"/>
                </a:solidFill>
                <a:latin typeface="+mn-ea"/>
                <a:ea typeface="+mn-ea"/>
              </a:rPr>
              <a:t>convergence problems </a:t>
            </a:r>
            <a:r>
              <a:rPr dirty="0">
                <a:latin typeface="+mn-ea"/>
                <a:ea typeface="+mn-ea"/>
              </a:rPr>
              <a:t>- noisy values, blocking the bar charts</a:t>
            </a:r>
          </a:p>
          <a:p>
            <a:pPr>
              <a:buSzPct val="70000"/>
              <a:defRPr sz="3200">
                <a:latin typeface="Helvetica Neue Medium"/>
                <a:ea typeface="Helvetica Neue Medium"/>
                <a:cs typeface="Helvetica Neue Medium"/>
                <a:sym typeface="Helvetica Neue Medium"/>
              </a:defRPr>
            </a:pPr>
            <a:r>
              <a:rPr dirty="0">
                <a:latin typeface="+mn-ea"/>
                <a:ea typeface="+mn-ea"/>
              </a:rPr>
              <a:t>People were </a:t>
            </a:r>
            <a:r>
              <a:rPr dirty="0">
                <a:solidFill>
                  <a:schemeClr val="accent5"/>
                </a:solidFill>
                <a:latin typeface="+mn-ea"/>
                <a:ea typeface="+mn-ea"/>
              </a:rPr>
              <a:t>confused with the confidence interval   </a:t>
            </a:r>
            <a:r>
              <a:rPr dirty="0">
                <a:latin typeface="+mn-ea"/>
                <a:ea typeface="+mn-ea"/>
              </a:rPr>
              <a:t>- no difference between small variance &amp; </a:t>
            </a:r>
            <a:r>
              <a:rPr lang="en-US" dirty="0" smtClean="0">
                <a:latin typeface="+mn-ea"/>
                <a:ea typeface="+mn-ea"/>
              </a:rPr>
              <a:t>but rare</a:t>
            </a:r>
            <a:r>
              <a:rPr dirty="0" smtClean="0">
                <a:latin typeface="+mn-ea"/>
                <a:ea typeface="+mn-ea"/>
              </a:rPr>
              <a:t>, </a:t>
            </a:r>
            <a:r>
              <a:rPr dirty="0">
                <a:latin typeface="+mn-ea"/>
                <a:ea typeface="+mn-ea"/>
              </a:rPr>
              <a:t>and high variance &amp; </a:t>
            </a:r>
            <a:r>
              <a:rPr lang="en-US" dirty="0" smtClean="0">
                <a:latin typeface="+mn-ea"/>
                <a:ea typeface="+mn-ea"/>
              </a:rPr>
              <a:t>but frequent</a:t>
            </a:r>
            <a:endParaRPr dirty="0">
              <a:latin typeface="+mn-ea"/>
              <a:ea typeface="+mn-e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mitations and Future Work"/>
          <p:cNvSpPr txBox="1">
            <a:spLocks noGrp="1"/>
          </p:cNvSpPr>
          <p:nvPr>
            <p:ph type="title"/>
          </p:nvPr>
        </p:nvSpPr>
        <p:spPr>
          <a:xfrm>
            <a:off x="1270000" y="-87879"/>
            <a:ext cx="11422092"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dirty="0" smtClean="0"/>
              <a:t>Limitations</a:t>
            </a:r>
            <a:endParaRPr dirty="0"/>
          </a:p>
        </p:txBody>
      </p:sp>
      <p:sp>
        <p:nvSpPr>
          <p:cNvPr id="224" name="Database was randomly-ordered - not sure how applicable it is in real world…"/>
          <p:cNvSpPr txBox="1">
            <a:spLocks noGrp="1"/>
          </p:cNvSpPr>
          <p:nvPr>
            <p:ph type="body" idx="1"/>
          </p:nvPr>
        </p:nvSpPr>
        <p:spPr>
          <a:xfrm>
            <a:off x="1270000" y="1738093"/>
            <a:ext cx="10464800" cy="6277414"/>
          </a:xfrm>
          <a:prstGeom prst="rect">
            <a:avLst/>
          </a:prstGeom>
        </p:spPr>
        <p:txBody>
          <a:bodyPr/>
          <a:lstStyle/>
          <a:p>
            <a:pPr>
              <a:buSzPct val="70000"/>
              <a:defRPr sz="3200">
                <a:latin typeface="Helvetica Neue Medium"/>
                <a:ea typeface="Helvetica Neue Medium"/>
                <a:cs typeface="Helvetica Neue Medium"/>
                <a:sym typeface="Helvetica Neue Medium"/>
              </a:defRPr>
            </a:pPr>
            <a:r>
              <a:rPr lang="en-US" dirty="0" smtClean="0">
                <a:latin typeface="+mn-ea"/>
                <a:ea typeface="+mn-ea"/>
              </a:rPr>
              <a:t>What are some limitations of the study? Acknowledged by the authors or otherwise.</a:t>
            </a:r>
            <a:endParaRPr dirty="0">
              <a:latin typeface="+mn-ea"/>
              <a:ea typeface="+mn-e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mitations and Future Work"/>
          <p:cNvSpPr txBox="1">
            <a:spLocks noGrp="1"/>
          </p:cNvSpPr>
          <p:nvPr>
            <p:ph type="title"/>
          </p:nvPr>
        </p:nvSpPr>
        <p:spPr>
          <a:xfrm>
            <a:off x="1270000" y="-87879"/>
            <a:ext cx="11422092" cy="2438401"/>
          </a:xfrm>
          <a:prstGeom prst="rect">
            <a:avLst/>
          </a:prstGeom>
        </p:spPr>
        <p:txBody>
          <a:bodyPr/>
          <a:lstStyle>
            <a:lvl1pPr>
              <a:defRPr sz="7200">
                <a:latin typeface="Helvetica Neue Light"/>
                <a:ea typeface="Helvetica Neue Light"/>
                <a:cs typeface="Helvetica Neue Light"/>
                <a:sym typeface="Helvetica Neue Light"/>
              </a:defRPr>
            </a:lvl1pPr>
          </a:lstStyle>
          <a:p>
            <a:r>
              <a:rPr dirty="0" smtClean="0"/>
              <a:t>Limitations</a:t>
            </a:r>
            <a:endParaRPr dirty="0"/>
          </a:p>
        </p:txBody>
      </p:sp>
      <p:sp>
        <p:nvSpPr>
          <p:cNvPr id="224" name="Database was randomly-ordered - not sure how applicable it is in real world…"/>
          <p:cNvSpPr txBox="1">
            <a:spLocks noGrp="1"/>
          </p:cNvSpPr>
          <p:nvPr>
            <p:ph type="body" idx="1"/>
          </p:nvPr>
        </p:nvSpPr>
        <p:spPr>
          <a:xfrm>
            <a:off x="1270000" y="1738093"/>
            <a:ext cx="10464800" cy="6277414"/>
          </a:xfrm>
          <a:prstGeom prst="rect">
            <a:avLst/>
          </a:prstGeom>
        </p:spPr>
        <p:txBody>
          <a:bodyPr>
            <a:normAutofit fontScale="92500" lnSpcReduction="20000"/>
          </a:bodyPr>
          <a:lstStyle/>
          <a:p>
            <a:pPr>
              <a:buSzPct val="70000"/>
              <a:defRPr sz="3200">
                <a:latin typeface="Helvetica Neue Medium"/>
                <a:ea typeface="Helvetica Neue Medium"/>
                <a:cs typeface="Helvetica Neue Medium"/>
                <a:sym typeface="Helvetica Neue Medium"/>
              </a:defRPr>
            </a:pPr>
            <a:endParaRPr lang="en-US" dirty="0" smtClean="0">
              <a:latin typeface="+mn-ea"/>
            </a:endParaRPr>
          </a:p>
          <a:p>
            <a:pPr>
              <a:buSzPct val="70000"/>
              <a:defRPr sz="3200">
                <a:latin typeface="Helvetica Neue Medium"/>
                <a:ea typeface="Helvetica Neue Medium"/>
                <a:cs typeface="Helvetica Neue Medium"/>
                <a:sym typeface="Helvetica Neue Medium"/>
              </a:defRPr>
            </a:pPr>
            <a:r>
              <a:rPr lang="en-US" dirty="0" smtClean="0">
                <a:latin typeface="+mn-ea"/>
              </a:rPr>
              <a:t>Simulated based on randomly ordered data</a:t>
            </a:r>
            <a:endParaRPr dirty="0">
              <a:latin typeface="+mn-ea"/>
            </a:endParaRPr>
          </a:p>
          <a:p>
            <a:pPr>
              <a:buSzPct val="70000"/>
              <a:defRPr sz="3200">
                <a:latin typeface="Helvetica Neue Medium"/>
                <a:ea typeface="Helvetica Neue Medium"/>
                <a:cs typeface="Helvetica Neue Medium"/>
                <a:sym typeface="Helvetica Neue Medium"/>
              </a:defRPr>
            </a:pPr>
            <a:r>
              <a:rPr dirty="0">
                <a:latin typeface="+mn-ea"/>
              </a:rPr>
              <a:t>The estimates can be very inaccurate if the sample size is small. Users will have to wait for the error bound to get smaller</a:t>
            </a:r>
          </a:p>
          <a:p>
            <a:pPr>
              <a:buSzPct val="70000"/>
              <a:defRPr sz="3200">
                <a:latin typeface="Helvetica Neue Medium"/>
                <a:ea typeface="Helvetica Neue Medium"/>
                <a:cs typeface="Helvetica Neue Medium"/>
                <a:sym typeface="Helvetica Neue Medium"/>
              </a:defRPr>
            </a:pPr>
            <a:r>
              <a:rPr dirty="0" smtClean="0">
                <a:latin typeface="+mn-ea"/>
              </a:rPr>
              <a:t>Small </a:t>
            </a:r>
            <a:r>
              <a:rPr dirty="0">
                <a:latin typeface="+mn-ea"/>
              </a:rPr>
              <a:t>samples and outliers skew </a:t>
            </a:r>
            <a:r>
              <a:rPr dirty="0" smtClean="0">
                <a:latin typeface="+mn-ea"/>
              </a:rPr>
              <a:t>results</a:t>
            </a:r>
            <a:endParaRPr lang="en-US" dirty="0" smtClean="0">
              <a:latin typeface="+mn-ea"/>
            </a:endParaRPr>
          </a:p>
          <a:p>
            <a:pPr>
              <a:buSzPct val="70000"/>
              <a:defRPr sz="3200">
                <a:latin typeface="Helvetica Neue Medium"/>
                <a:ea typeface="Helvetica Neue Medium"/>
                <a:cs typeface="Helvetica Neue Medium"/>
                <a:sym typeface="Helvetica Neue Medium"/>
              </a:defRPr>
            </a:pPr>
            <a:r>
              <a:rPr lang="en-US" dirty="0" smtClean="0">
                <a:latin typeface="+mn-ea"/>
              </a:rPr>
              <a:t>Depends on goals from visualizations</a:t>
            </a:r>
          </a:p>
          <a:p>
            <a:pPr>
              <a:buSzPct val="70000"/>
              <a:defRPr sz="3200">
                <a:latin typeface="Helvetica Neue Medium"/>
                <a:ea typeface="Helvetica Neue Medium"/>
                <a:cs typeface="Helvetica Neue Medium"/>
                <a:sym typeface="Helvetica Neue Medium"/>
              </a:defRPr>
            </a:pPr>
            <a:r>
              <a:rPr lang="en-US" dirty="0" smtClean="0">
                <a:latin typeface="+mn-ea"/>
              </a:rPr>
              <a:t>Unclear if conclusions are accurate; unclear if uses use approximate conclusions</a:t>
            </a:r>
          </a:p>
        </p:txBody>
      </p:sp>
    </p:spTree>
    <p:extLst>
      <p:ext uri="{BB962C8B-B14F-4D97-AF65-F5344CB8AC3E}">
        <p14:creationId xmlns:p14="http://schemas.microsoft.com/office/powerpoint/2010/main" val="1294801192"/>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 other thoughts on the paper?</a:t>
            </a:r>
            <a:endParaRPr lang="en-US" dirty="0"/>
          </a:p>
        </p:txBody>
      </p:sp>
      <p:sp>
        <p:nvSpPr>
          <p:cNvPr id="3" name="Text Placeholder 2"/>
          <p:cNvSpPr>
            <a:spLocks noGrp="1"/>
          </p:cNvSpPr>
          <p:nvPr>
            <p:ph type="body" idx="1"/>
          </p:nvPr>
        </p:nvSpPr>
        <p:spPr/>
        <p:txBody>
          <a:bodyPr/>
          <a:lstStyle/>
          <a:p>
            <a:r>
              <a:rPr lang="en-US" dirty="0" smtClean="0"/>
              <a:t>Writing</a:t>
            </a:r>
          </a:p>
          <a:p>
            <a:r>
              <a:rPr lang="en-US" dirty="0" smtClean="0"/>
              <a:t>Presentation</a:t>
            </a:r>
          </a:p>
          <a:p>
            <a:r>
              <a:rPr lang="en-US" dirty="0" smtClean="0"/>
              <a:t>Style</a:t>
            </a:r>
          </a:p>
          <a:p>
            <a:r>
              <a:rPr lang="en-US" dirty="0" smtClean="0"/>
              <a:t>Experiments</a:t>
            </a:r>
          </a:p>
          <a:p>
            <a:r>
              <a:rPr lang="en-US" dirty="0" smtClean="0"/>
              <a:t>Studies</a:t>
            </a:r>
          </a:p>
          <a:p>
            <a:r>
              <a:rPr lang="en-US" dirty="0" smtClean="0"/>
              <a:t>Technical Depth</a:t>
            </a:r>
          </a:p>
        </p:txBody>
      </p:sp>
    </p:spTree>
    <p:extLst>
      <p:ext uri="{BB962C8B-B14F-4D97-AF65-F5344CB8AC3E}">
        <p14:creationId xmlns:p14="http://schemas.microsoft.com/office/powerpoint/2010/main" val="989457511"/>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Followups</a:t>
            </a:r>
            <a:endParaRPr lang="en-US" dirty="0"/>
          </a:p>
        </p:txBody>
      </p:sp>
      <p:sp>
        <p:nvSpPr>
          <p:cNvPr id="3" name="Text Placeholder 2"/>
          <p:cNvSpPr>
            <a:spLocks noGrp="1"/>
          </p:cNvSpPr>
          <p:nvPr>
            <p:ph type="body" idx="1"/>
          </p:nvPr>
        </p:nvSpPr>
        <p:spPr/>
        <p:txBody>
          <a:bodyPr/>
          <a:lstStyle/>
          <a:p>
            <a:pPr marL="0" indent="0">
              <a:buNone/>
            </a:pPr>
            <a:r>
              <a:rPr lang="en-US" dirty="0" smtClean="0"/>
              <a:t>New system: </a:t>
            </a:r>
            <a:r>
              <a:rPr lang="en-US" b="1" dirty="0" err="1" smtClean="0"/>
              <a:t>Pangloss</a:t>
            </a:r>
            <a:endParaRPr lang="en-US" b="1" dirty="0" smtClean="0"/>
          </a:p>
          <a:p>
            <a:pPr marL="0" indent="0">
              <a:buNone/>
            </a:pPr>
            <a:r>
              <a:rPr lang="en-US" dirty="0" smtClean="0"/>
              <a:t>Builds on </a:t>
            </a:r>
            <a:r>
              <a:rPr lang="en-US" dirty="0" err="1" smtClean="0"/>
              <a:t>sample+seek</a:t>
            </a:r>
            <a:endParaRPr lang="en-US" dirty="0" smtClean="0"/>
          </a:p>
          <a:p>
            <a:pPr marL="0" indent="0">
              <a:buNone/>
            </a:pPr>
            <a:r>
              <a:rPr lang="en-US" dirty="0" smtClean="0"/>
              <a:t>Adds on ”optimistic visualizations”: simple idea		</a:t>
            </a:r>
            <a:r>
              <a:rPr lang="en-US" i="1" dirty="0" smtClean="0"/>
              <a:t>Save approximate visualization results that can 	improve in the background</a:t>
            </a:r>
            <a:endParaRPr lang="en-US" dirty="0" smtClean="0"/>
          </a:p>
          <a:p>
            <a:pPr lvl="1"/>
            <a:endParaRPr lang="en-US" b="1" dirty="0"/>
          </a:p>
        </p:txBody>
      </p:sp>
    </p:spTree>
    <p:extLst>
      <p:ext uri="{BB962C8B-B14F-4D97-AF65-F5344CB8AC3E}">
        <p14:creationId xmlns:p14="http://schemas.microsoft.com/office/powerpoint/2010/main" val="1322046091"/>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Optimistic Visualization</a:t>
            </a:r>
            <a:endParaRPr lang="en-US" dirty="0"/>
          </a:p>
        </p:txBody>
      </p:sp>
      <p:sp>
        <p:nvSpPr>
          <p:cNvPr id="3" name="Text Placeholder 2"/>
          <p:cNvSpPr>
            <a:spLocks noGrp="1"/>
          </p:cNvSpPr>
          <p:nvPr>
            <p:ph type="body" idx="1"/>
          </p:nvPr>
        </p:nvSpPr>
        <p:spPr/>
        <p:txBody>
          <a:bodyPr/>
          <a:lstStyle/>
          <a:p>
            <a:r>
              <a:rPr lang="en-US" dirty="0"/>
              <a:t>Assume that approximation is mostly right but offer a way to detect and recover from mistakes. </a:t>
            </a:r>
            <a:endParaRPr lang="en-US" dirty="0" smtClean="0"/>
          </a:p>
          <a:p>
            <a:r>
              <a:rPr lang="en-US" dirty="0" smtClean="0"/>
              <a:t>Analysts </a:t>
            </a:r>
            <a:r>
              <a:rPr lang="en-US" dirty="0"/>
              <a:t>use initial estimates, run precise query in background, and confirm results later. </a:t>
            </a:r>
            <a:endParaRPr lang="en-US" dirty="0" smtClean="0"/>
          </a:p>
          <a:p>
            <a:r>
              <a:rPr lang="en-US" dirty="0" smtClean="0"/>
              <a:t>Gives </a:t>
            </a:r>
            <a:r>
              <a:rPr lang="en-US" dirty="0"/>
              <a:t>users confidence in using AQP</a:t>
            </a:r>
          </a:p>
        </p:txBody>
      </p:sp>
    </p:spTree>
    <p:extLst>
      <p:ext uri="{BB962C8B-B14F-4D97-AF65-F5344CB8AC3E}">
        <p14:creationId xmlns:p14="http://schemas.microsoft.com/office/powerpoint/2010/main" val="93964216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3004800" cy="7345618"/>
          </a:xfrm>
          <a:prstGeom prst="rect">
            <a:avLst/>
          </a:prstGeom>
        </p:spPr>
      </p:pic>
    </p:spTree>
    <p:extLst>
      <p:ext uri="{BB962C8B-B14F-4D97-AF65-F5344CB8AC3E}">
        <p14:creationId xmlns:p14="http://schemas.microsoft.com/office/powerpoint/2010/main" val="76313736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800"/>
            <a:ext cx="13004800" cy="7364847"/>
          </a:xfrm>
          <a:prstGeom prst="rect">
            <a:avLst/>
          </a:prstGeom>
        </p:spPr>
      </p:pic>
    </p:spTree>
    <p:extLst>
      <p:ext uri="{BB962C8B-B14F-4D97-AF65-F5344CB8AC3E}">
        <p14:creationId xmlns:p14="http://schemas.microsoft.com/office/powerpoint/2010/main" val="1277286443"/>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13004800" cy="7221116"/>
          </a:xfrm>
          <a:prstGeom prst="rect">
            <a:avLst/>
          </a:prstGeom>
        </p:spPr>
      </p:pic>
    </p:spTree>
    <p:extLst>
      <p:ext uri="{BB962C8B-B14F-4D97-AF65-F5344CB8AC3E}">
        <p14:creationId xmlns:p14="http://schemas.microsoft.com/office/powerpoint/2010/main" val="110671208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3004800" cy="7465170"/>
          </a:xfrm>
          <a:prstGeom prst="rect">
            <a:avLst/>
          </a:prstGeom>
        </p:spPr>
      </p:pic>
    </p:spTree>
    <p:extLst>
      <p:ext uri="{BB962C8B-B14F-4D97-AF65-F5344CB8AC3E}">
        <p14:creationId xmlns:p14="http://schemas.microsoft.com/office/powerpoint/2010/main" val="115421315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395061" y="9251950"/>
            <a:ext cx="201978" cy="318036"/>
          </a:xfrm>
        </p:spPr>
        <p:txBody>
          <a:bodyPr/>
          <a:lstStyle/>
          <a:p>
            <a:fld id="{6B1F6F20-19B8-4A43-8274-F336C341ED8D}" type="slidenum">
              <a:rPr lang="en-US" sz="1400" smtClean="0"/>
              <a:t>6</a:t>
            </a:fld>
            <a:endParaRPr lang="en-US" sz="1400"/>
          </a:p>
        </p:txBody>
      </p:sp>
      <p:sp>
        <p:nvSpPr>
          <p:cNvPr id="7" name="Title 1"/>
          <p:cNvSpPr>
            <a:spLocks noGrp="1"/>
          </p:cNvSpPr>
          <p:nvPr>
            <p:ph type="title"/>
          </p:nvPr>
        </p:nvSpPr>
        <p:spPr>
          <a:xfrm>
            <a:off x="-26518" y="304800"/>
            <a:ext cx="13207999" cy="1025525"/>
          </a:xfrm>
        </p:spPr>
        <p:txBody>
          <a:bodyPr/>
          <a:lstStyle/>
          <a:p>
            <a:r>
              <a:rPr lang="en-US" sz="4800" dirty="0" smtClean="0"/>
              <a:t>Data Transformations: Single Attribute</a:t>
            </a:r>
            <a:endParaRPr lang="en-US" sz="4800" dirty="0"/>
          </a:p>
        </p:txBody>
      </p:sp>
      <p:sp>
        <p:nvSpPr>
          <p:cNvPr id="8" name="TextBox 7"/>
          <p:cNvSpPr txBox="1"/>
          <p:nvPr/>
        </p:nvSpPr>
        <p:spPr>
          <a:xfrm>
            <a:off x="1016000" y="2057400"/>
            <a:ext cx="10668000" cy="7078861"/>
          </a:xfrm>
          <a:prstGeom prst="rect">
            <a:avLst/>
          </a:prstGeom>
          <a:noFill/>
        </p:spPr>
        <p:txBody>
          <a:bodyPr wrap="square" rtlCol="0">
            <a:spAutoFit/>
          </a:bodyPr>
          <a:lstStyle/>
          <a:p>
            <a:pPr algn="l"/>
            <a:r>
              <a:rPr lang="en-US" sz="4800" dirty="0" smtClean="0"/>
              <a:t>Binning &amp; Grouping</a:t>
            </a:r>
          </a:p>
          <a:p>
            <a:pPr algn="l"/>
            <a:endParaRPr lang="en-US" sz="4000" dirty="0"/>
          </a:p>
          <a:p>
            <a:pPr algn="l"/>
            <a:r>
              <a:rPr lang="en-US" sz="4000" dirty="0" smtClean="0"/>
              <a:t>		Dealing with </a:t>
            </a:r>
            <a:r>
              <a:rPr lang="en-US" sz="4000" dirty="0" smtClean="0">
                <a:solidFill>
                  <a:srgbClr val="0000FF"/>
                </a:solidFill>
              </a:rPr>
              <a:t>Large Cardinalities </a:t>
            </a:r>
          </a:p>
          <a:p>
            <a:pPr algn="l"/>
            <a:endParaRPr lang="en-US" sz="4000" dirty="0"/>
          </a:p>
          <a:p>
            <a:pPr algn="l"/>
            <a:endParaRPr lang="en-US" sz="4000" dirty="0" smtClean="0"/>
          </a:p>
          <a:p>
            <a:pPr marL="571500" indent="-571500" algn="l">
              <a:buFont typeface="Arial"/>
              <a:buChar char="•"/>
            </a:pPr>
            <a:r>
              <a:rPr lang="en-US" sz="4000" dirty="0" smtClean="0"/>
              <a:t>Per Hour</a:t>
            </a:r>
          </a:p>
          <a:p>
            <a:pPr marL="571500" indent="-571500" algn="l">
              <a:buFont typeface="Arial"/>
              <a:buChar char="•"/>
            </a:pPr>
            <a:r>
              <a:rPr lang="en-US" sz="4000" dirty="0" smtClean="0"/>
              <a:t>Per Day</a:t>
            </a:r>
          </a:p>
          <a:p>
            <a:pPr marL="571500" indent="-571500" algn="l">
              <a:buFont typeface="Arial"/>
              <a:buChar char="•"/>
            </a:pPr>
            <a:r>
              <a:rPr lang="en-US" sz="4000" dirty="0" smtClean="0"/>
              <a:t>Per Week</a:t>
            </a:r>
          </a:p>
          <a:p>
            <a:pPr marL="571500" indent="-571500" algn="l">
              <a:buFont typeface="Arial"/>
              <a:buChar char="•"/>
            </a:pPr>
            <a:r>
              <a:rPr lang="en-US" sz="4000" dirty="0" smtClean="0"/>
              <a:t>Per Month</a:t>
            </a:r>
          </a:p>
          <a:p>
            <a:pPr algn="l"/>
            <a:endParaRPr lang="en-US" sz="4000" dirty="0" smtClean="0"/>
          </a:p>
          <a:p>
            <a:pPr marL="571500" indent="-571500" algn="l">
              <a:buFont typeface="Arial"/>
              <a:buChar char="•"/>
            </a:pPr>
            <a:endParaRPr lang="en-US" sz="4000" dirty="0"/>
          </a:p>
        </p:txBody>
      </p:sp>
      <p:sp>
        <p:nvSpPr>
          <p:cNvPr id="5" name="TextBox 4"/>
          <p:cNvSpPr txBox="1"/>
          <p:nvPr/>
        </p:nvSpPr>
        <p:spPr>
          <a:xfrm>
            <a:off x="7419258" y="5273800"/>
            <a:ext cx="4114800" cy="2554545"/>
          </a:xfrm>
          <a:prstGeom prst="rect">
            <a:avLst/>
          </a:prstGeom>
          <a:noFill/>
        </p:spPr>
        <p:txBody>
          <a:bodyPr wrap="square" rtlCol="0">
            <a:spAutoFit/>
          </a:bodyPr>
          <a:lstStyle/>
          <a:p>
            <a:pPr marL="571500" indent="-571500" algn="l">
              <a:buFont typeface="Arial"/>
              <a:buChar char="•"/>
            </a:pPr>
            <a:r>
              <a:rPr lang="en-US" sz="4000" dirty="0" smtClean="0"/>
              <a:t>Bin by hour</a:t>
            </a:r>
          </a:p>
          <a:p>
            <a:pPr marL="571500" indent="-571500" algn="l">
              <a:buFont typeface="Arial"/>
              <a:buChar char="•"/>
            </a:pPr>
            <a:r>
              <a:rPr lang="en-US" sz="4000" dirty="0" smtClean="0"/>
              <a:t>Bin by day</a:t>
            </a:r>
          </a:p>
          <a:p>
            <a:pPr marL="571500" indent="-571500" algn="l">
              <a:buFont typeface="Arial"/>
              <a:buChar char="•"/>
            </a:pPr>
            <a:r>
              <a:rPr lang="en-US" sz="4000" dirty="0" smtClean="0"/>
              <a:t>Bin by week</a:t>
            </a:r>
          </a:p>
          <a:p>
            <a:pPr marL="571500" indent="-571500" algn="l">
              <a:buFont typeface="Arial"/>
              <a:buChar char="•"/>
            </a:pPr>
            <a:r>
              <a:rPr lang="en-US" sz="4000" dirty="0" smtClean="0"/>
              <a:t>Bin by month</a:t>
            </a:r>
            <a:endParaRPr lang="en-US" sz="4000" dirty="0"/>
          </a:p>
        </p:txBody>
      </p:sp>
    </p:spTree>
    <p:extLst>
      <p:ext uri="{BB962C8B-B14F-4D97-AF65-F5344CB8AC3E}">
        <p14:creationId xmlns:p14="http://schemas.microsoft.com/office/powerpoint/2010/main" val="91897280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13004800" cy="7565530"/>
          </a:xfrm>
          <a:prstGeom prst="rect">
            <a:avLst/>
          </a:prstGeom>
        </p:spPr>
      </p:pic>
    </p:spTree>
    <p:extLst>
      <p:ext uri="{BB962C8B-B14F-4D97-AF65-F5344CB8AC3E}">
        <p14:creationId xmlns:p14="http://schemas.microsoft.com/office/powerpoint/2010/main" val="64072954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Findings</a:t>
            </a:r>
            <a:endParaRPr lang="en-US" dirty="0"/>
          </a:p>
        </p:txBody>
      </p:sp>
      <p:sp>
        <p:nvSpPr>
          <p:cNvPr id="3" name="Text Placeholder 2"/>
          <p:cNvSpPr>
            <a:spLocks noGrp="1"/>
          </p:cNvSpPr>
          <p:nvPr>
            <p:ph type="body" idx="1"/>
          </p:nvPr>
        </p:nvSpPr>
        <p:spPr/>
        <p:txBody>
          <a:bodyPr>
            <a:normAutofit lnSpcReduction="10000"/>
          </a:bodyPr>
          <a:lstStyle/>
          <a:p>
            <a:r>
              <a:rPr lang="en-US" dirty="0"/>
              <a:t>AQP works: “seeing something right away at first glimpse is really great” </a:t>
            </a:r>
            <a:endParaRPr lang="en-US" dirty="0" smtClean="0"/>
          </a:p>
          <a:p>
            <a:r>
              <a:rPr lang="en-US" dirty="0" smtClean="0"/>
              <a:t>Optimism </a:t>
            </a:r>
            <a:r>
              <a:rPr lang="en-US" dirty="0"/>
              <a:t>works: “I was thinking what to do next— and I saw that it had loaded, so I went back and checked it . . . [the passive update is] very nice for not interrupting your workflow.” </a:t>
            </a:r>
            <a:endParaRPr lang="en-US" dirty="0" smtClean="0"/>
          </a:p>
          <a:p>
            <a:r>
              <a:rPr lang="en-US" dirty="0" smtClean="0"/>
              <a:t>Need </a:t>
            </a:r>
            <a:r>
              <a:rPr lang="en-US" dirty="0"/>
              <a:t>for guarantees: “[with a competitor] I was willing to wait 70-80 seconds. It wasn’t ideally interactive, but it meant I was looking at all the data.”</a:t>
            </a:r>
          </a:p>
        </p:txBody>
      </p:sp>
    </p:spTree>
    <p:extLst>
      <p:ext uri="{BB962C8B-B14F-4D97-AF65-F5344CB8AC3E}">
        <p14:creationId xmlns:p14="http://schemas.microsoft.com/office/powerpoint/2010/main" val="125838952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0368"/>
            <a:ext cx="12740640" cy="2159000"/>
          </a:xfrm>
        </p:spPr>
        <p:txBody>
          <a:bodyPr>
            <a:normAutofit/>
          </a:bodyPr>
          <a:lstStyle/>
          <a:p>
            <a:r>
              <a:rPr lang="en-US" sz="6000" dirty="0" smtClean="0"/>
              <a:t>Bonus: Random Sampling for Vis w/ Ordering Guarantees</a:t>
            </a:r>
            <a:endParaRPr lang="en-US" sz="6000" dirty="0"/>
          </a:p>
        </p:txBody>
      </p:sp>
      <p:sp>
        <p:nvSpPr>
          <p:cNvPr id="3" name="Text Placeholder 2"/>
          <p:cNvSpPr>
            <a:spLocks noGrp="1"/>
          </p:cNvSpPr>
          <p:nvPr>
            <p:ph type="body" idx="1"/>
          </p:nvPr>
        </p:nvSpPr>
        <p:spPr>
          <a:xfrm>
            <a:off x="239047" y="2275841"/>
            <a:ext cx="12115513" cy="954375"/>
          </a:xfrm>
        </p:spPr>
        <p:txBody>
          <a:bodyPr/>
          <a:lstStyle/>
          <a:p>
            <a:pPr marL="0" indent="0">
              <a:buNone/>
            </a:pPr>
            <a:r>
              <a:rPr lang="en-US" dirty="0" smtClean="0"/>
              <a:t>Q: SELECT X, AVG (Y) FROM R(X, Y) GROUP BY X</a:t>
            </a:r>
            <a:endParaRPr lang="en-US" dirty="0"/>
          </a:p>
        </p:txBody>
      </p:sp>
      <p:sp>
        <p:nvSpPr>
          <p:cNvPr id="4" name="Text Placeholder 2"/>
          <p:cNvSpPr txBox="1">
            <a:spLocks/>
          </p:cNvSpPr>
          <p:nvPr/>
        </p:nvSpPr>
        <p:spPr>
          <a:xfrm>
            <a:off x="6059252" y="3405590"/>
            <a:ext cx="6295309" cy="5953165"/>
          </a:xfrm>
          <a:prstGeom prst="rect">
            <a:avLst/>
          </a:prstGeom>
        </p:spPr>
        <p:txBody>
          <a:bodyPr vert="horz" lIns="130048" tIns="65024" rIns="130048" bIns="65024"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551" dirty="0"/>
              <a:t>Analysts may want answers to:</a:t>
            </a:r>
          </a:p>
          <a:p>
            <a:r>
              <a:rPr lang="en-US" sz="4551" dirty="0"/>
              <a:t>Which airline has the largest delay?</a:t>
            </a:r>
          </a:p>
          <a:p>
            <a:r>
              <a:rPr lang="en-US" sz="4551" dirty="0"/>
              <a:t>Is delay of US &gt; DL?</a:t>
            </a:r>
          </a:p>
          <a:p>
            <a:r>
              <a:rPr lang="en-US" sz="4551" dirty="0"/>
              <a:t>How much worse is UA than DL? 10X? 2X?</a:t>
            </a:r>
          </a:p>
          <a:p>
            <a:endParaRPr lang="en-US" sz="4551" dirty="0"/>
          </a:p>
          <a:p>
            <a:pPr marL="650230" lvl="1" indent="0" algn="r">
              <a:buNone/>
            </a:pPr>
            <a:r>
              <a:rPr lang="en-US" sz="3982" i="1" dirty="0"/>
              <a:t>[VLDB ‘15]</a:t>
            </a:r>
            <a:endParaRPr lang="en-US" sz="3982" i="1" dirty="0"/>
          </a:p>
        </p:txBody>
      </p:sp>
      <p:pic>
        <p:nvPicPr>
          <p:cNvPr id="6" name="Picture 5"/>
          <p:cNvPicPr>
            <a:picLocks noChangeAspect="1"/>
          </p:cNvPicPr>
          <p:nvPr/>
        </p:nvPicPr>
        <p:blipFill>
          <a:blip r:embed="rId2"/>
          <a:stretch>
            <a:fillRect/>
          </a:stretch>
        </p:blipFill>
        <p:spPr>
          <a:xfrm>
            <a:off x="650240" y="3907519"/>
            <a:ext cx="5343866" cy="4027261"/>
          </a:xfrm>
          <a:prstGeom prst="rect">
            <a:avLst/>
          </a:prstGeom>
        </p:spPr>
      </p:pic>
      <p:sp>
        <p:nvSpPr>
          <p:cNvPr id="7" name="TextBox 6"/>
          <p:cNvSpPr txBox="1"/>
          <p:nvPr/>
        </p:nvSpPr>
        <p:spPr>
          <a:xfrm>
            <a:off x="1858451" y="8527073"/>
            <a:ext cx="4394276" cy="792653"/>
          </a:xfrm>
          <a:prstGeom prst="rect">
            <a:avLst/>
          </a:prstGeom>
          <a:noFill/>
        </p:spPr>
        <p:txBody>
          <a:bodyPr wrap="square" rtlCol="0">
            <a:spAutoFit/>
          </a:bodyPr>
          <a:lstStyle/>
          <a:p>
            <a:r>
              <a:rPr lang="en-US" sz="4551" dirty="0"/>
              <a:t>Too Long!!</a:t>
            </a:r>
            <a:endParaRPr lang="en-US" sz="4551" dirty="0"/>
          </a:p>
        </p:txBody>
      </p:sp>
    </p:spTree>
    <p:extLst>
      <p:ext uri="{BB962C8B-B14F-4D97-AF65-F5344CB8AC3E}">
        <p14:creationId xmlns:p14="http://schemas.microsoft.com/office/powerpoint/2010/main" val="1455944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dissolv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80" y="444500"/>
            <a:ext cx="12275820" cy="2159000"/>
          </a:xfrm>
        </p:spPr>
        <p:txBody>
          <a:bodyPr>
            <a:normAutofit fontScale="90000"/>
          </a:bodyPr>
          <a:lstStyle/>
          <a:p>
            <a:r>
              <a:rPr lang="en-US" dirty="0" smtClean="0"/>
              <a:t>Approximate Visualizations</a:t>
            </a:r>
            <a:endParaRPr lang="en-US" dirty="0"/>
          </a:p>
        </p:txBody>
      </p:sp>
      <p:sp>
        <p:nvSpPr>
          <p:cNvPr id="3" name="Text Placeholder 2"/>
          <p:cNvSpPr>
            <a:spLocks noGrp="1"/>
          </p:cNvSpPr>
          <p:nvPr>
            <p:ph type="body" idx="1"/>
          </p:nvPr>
        </p:nvSpPr>
        <p:spPr>
          <a:xfrm>
            <a:off x="670560" y="-76763"/>
            <a:ext cx="11704320" cy="6696569"/>
          </a:xfrm>
        </p:spPr>
        <p:txBody>
          <a:bodyPr/>
          <a:lstStyle/>
          <a:p>
            <a:pPr marL="0" indent="0">
              <a:buNone/>
            </a:pPr>
            <a:r>
              <a:rPr lang="en-US" i="1" dirty="0" smtClean="0">
                <a:solidFill>
                  <a:srgbClr val="0000FF"/>
                </a:solidFill>
              </a:rPr>
              <a:t>Insight: these questions are related to trends and comparisons, as opposed to actual values</a:t>
            </a:r>
            <a:endParaRPr lang="en-US" i="1" dirty="0">
              <a:solidFill>
                <a:srgbClr val="0000FF"/>
              </a:solidFill>
            </a:endParaRPr>
          </a:p>
        </p:txBody>
      </p:sp>
      <p:sp>
        <p:nvSpPr>
          <p:cNvPr id="4" name="Text Placeholder 2"/>
          <p:cNvSpPr txBox="1">
            <a:spLocks/>
          </p:cNvSpPr>
          <p:nvPr/>
        </p:nvSpPr>
        <p:spPr>
          <a:xfrm>
            <a:off x="851066" y="3874493"/>
            <a:ext cx="11503495" cy="5572282"/>
          </a:xfrm>
          <a:prstGeom prst="rect">
            <a:avLst/>
          </a:prstGeom>
        </p:spPr>
        <p:txBody>
          <a:bodyPr vert="horz" lIns="130048" tIns="65024" rIns="130048" bIns="65024"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982" dirty="0"/>
              <a:t>Can we generate approximate visualizations  that </a:t>
            </a:r>
            <a:r>
              <a:rPr lang="en-US" sz="3982" dirty="0">
                <a:solidFill>
                  <a:srgbClr val="0000FF"/>
                </a:solidFill>
              </a:rPr>
              <a:t>look like </a:t>
            </a:r>
            <a:r>
              <a:rPr lang="en-US" sz="3982" dirty="0"/>
              <a:t>visualizations on the entire data but are computed on much less?</a:t>
            </a:r>
            <a:endParaRPr lang="en-US" sz="3982" dirty="0"/>
          </a:p>
        </p:txBody>
      </p:sp>
      <p:pic>
        <p:nvPicPr>
          <p:cNvPr id="5" name="Picture 4"/>
          <p:cNvPicPr>
            <a:picLocks noChangeAspect="1"/>
          </p:cNvPicPr>
          <p:nvPr/>
        </p:nvPicPr>
        <p:blipFill>
          <a:blip r:embed="rId2"/>
          <a:stretch>
            <a:fillRect/>
          </a:stretch>
        </p:blipFill>
        <p:spPr>
          <a:xfrm>
            <a:off x="650240" y="5726339"/>
            <a:ext cx="5343866" cy="4027261"/>
          </a:xfrm>
          <a:prstGeom prst="rect">
            <a:avLst/>
          </a:prstGeom>
        </p:spPr>
      </p:pic>
      <p:pic>
        <p:nvPicPr>
          <p:cNvPr id="6" name="Picture 5"/>
          <p:cNvPicPr>
            <a:picLocks noChangeAspect="1"/>
          </p:cNvPicPr>
          <p:nvPr/>
        </p:nvPicPr>
        <p:blipFill>
          <a:blip r:embed="rId3"/>
          <a:stretch>
            <a:fillRect/>
          </a:stretch>
        </p:blipFill>
        <p:spPr>
          <a:xfrm>
            <a:off x="6773785" y="5724419"/>
            <a:ext cx="5141130" cy="4058788"/>
          </a:xfrm>
          <a:prstGeom prst="rect">
            <a:avLst/>
          </a:prstGeom>
        </p:spPr>
      </p:pic>
    </p:spTree>
    <p:extLst>
      <p:ext uri="{BB962C8B-B14F-4D97-AF65-F5344CB8AC3E}">
        <p14:creationId xmlns:p14="http://schemas.microsoft.com/office/powerpoint/2010/main" val="16235626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Property of Interest</a:t>
            </a:r>
            <a:endParaRPr lang="en-US" dirty="0"/>
          </a:p>
        </p:txBody>
      </p:sp>
      <p:sp>
        <p:nvSpPr>
          <p:cNvPr id="3" name="Text Placeholder 2"/>
          <p:cNvSpPr>
            <a:spLocks noGrp="1"/>
          </p:cNvSpPr>
          <p:nvPr>
            <p:ph type="body" idx="1"/>
          </p:nvPr>
        </p:nvSpPr>
        <p:spPr>
          <a:xfrm>
            <a:off x="650240" y="2275841"/>
            <a:ext cx="11704320" cy="7171671"/>
          </a:xfrm>
        </p:spPr>
        <p:txBody>
          <a:bodyPr>
            <a:normAutofit fontScale="77500" lnSpcReduction="20000"/>
          </a:bodyPr>
          <a:lstStyle/>
          <a:p>
            <a:pPr marL="0" indent="0">
              <a:buNone/>
            </a:pPr>
            <a:r>
              <a:rPr lang="en-US" dirty="0"/>
              <a:t>Can we generate approximate visualizations  that </a:t>
            </a:r>
            <a:r>
              <a:rPr lang="en-US" dirty="0">
                <a:solidFill>
                  <a:srgbClr val="0000FF"/>
                </a:solidFill>
              </a:rPr>
              <a:t>look like </a:t>
            </a:r>
            <a:r>
              <a:rPr lang="en-US" dirty="0"/>
              <a:t>visualizations on the entire data but are computed on much less data?</a:t>
            </a:r>
          </a:p>
          <a:p>
            <a:pPr marL="0" indent="0">
              <a:buNone/>
            </a:pPr>
            <a:endParaRPr lang="en-US" dirty="0" smtClean="0"/>
          </a:p>
          <a:p>
            <a:pPr marL="0" indent="0">
              <a:buNone/>
            </a:pPr>
            <a:r>
              <a:rPr lang="en-US" dirty="0" smtClean="0"/>
              <a:t>Our definition of “look like”</a:t>
            </a:r>
          </a:p>
          <a:p>
            <a:pPr marL="0" indent="0">
              <a:buNone/>
            </a:pPr>
            <a:r>
              <a:rPr lang="en-US" dirty="0"/>
              <a:t>	</a:t>
            </a:r>
            <a:r>
              <a:rPr lang="en-US" i="1" dirty="0" smtClean="0">
                <a:solidFill>
                  <a:srgbClr val="800000"/>
                </a:solidFill>
              </a:rPr>
              <a:t>correct ordering property</a:t>
            </a:r>
          </a:p>
          <a:p>
            <a:pPr marL="0" indent="0">
              <a:buNone/>
            </a:pPr>
            <a:endParaRPr lang="en-US" i="1" dirty="0" smtClean="0"/>
          </a:p>
          <a:p>
            <a:pPr marL="0" indent="0">
              <a:buNone/>
            </a:pPr>
            <a:r>
              <a:rPr lang="en-US" dirty="0" smtClean="0"/>
              <a:t>if AVG(UA) &gt; AVG(US) in the data</a:t>
            </a:r>
            <a:r>
              <a:rPr lang="en-US" i="1" dirty="0" smtClean="0"/>
              <a:t>, </a:t>
            </a:r>
            <a:r>
              <a:rPr lang="en-US" dirty="0" smtClean="0"/>
              <a:t>then it must be so in the visualization</a:t>
            </a:r>
          </a:p>
          <a:p>
            <a:pPr marL="0" indent="0">
              <a:buNone/>
            </a:pPr>
            <a:endParaRPr lang="en-US" i="1" dirty="0"/>
          </a:p>
          <a:p>
            <a:pPr marL="0" indent="0">
              <a:buNone/>
            </a:pPr>
            <a:r>
              <a:rPr lang="en-US" i="1" dirty="0" smtClean="0"/>
              <a:t>We consider other properties in our paper…</a:t>
            </a:r>
            <a:endParaRPr lang="en-US" i="1" dirty="0"/>
          </a:p>
        </p:txBody>
      </p:sp>
      <p:pic>
        <p:nvPicPr>
          <p:cNvPr id="4" name="Picture 3"/>
          <p:cNvPicPr>
            <a:picLocks noChangeAspect="1"/>
          </p:cNvPicPr>
          <p:nvPr/>
        </p:nvPicPr>
        <p:blipFill>
          <a:blip r:embed="rId3"/>
          <a:stretch>
            <a:fillRect/>
          </a:stretch>
        </p:blipFill>
        <p:spPr>
          <a:xfrm>
            <a:off x="8373339" y="3314644"/>
            <a:ext cx="3981221" cy="3000340"/>
          </a:xfrm>
          <a:prstGeom prst="rect">
            <a:avLst/>
          </a:prstGeom>
        </p:spPr>
      </p:pic>
    </p:spTree>
    <p:extLst>
      <p:ext uri="{BB962C8B-B14F-4D97-AF65-F5344CB8AC3E}">
        <p14:creationId xmlns:p14="http://schemas.microsoft.com/office/powerpoint/2010/main" val="1290693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proceed?</a:t>
            </a:r>
            <a:endParaRPr lang="en-US" dirty="0"/>
          </a:p>
        </p:txBody>
      </p:sp>
      <p:sp>
        <p:nvSpPr>
          <p:cNvPr id="3" name="Text Placeholder 2"/>
          <p:cNvSpPr>
            <a:spLocks noGrp="1"/>
          </p:cNvSpPr>
          <p:nvPr>
            <p:ph type="body" idx="1"/>
          </p:nvPr>
        </p:nvSpPr>
        <p:spPr>
          <a:xfrm>
            <a:off x="5679559" y="2275841"/>
            <a:ext cx="6675001" cy="6436925"/>
          </a:xfrm>
        </p:spPr>
        <p:txBody>
          <a:bodyPr>
            <a:normAutofit fontScale="92500" lnSpcReduction="10000"/>
          </a:bodyPr>
          <a:lstStyle/>
          <a:p>
            <a:pPr marL="0" indent="0">
              <a:buNone/>
            </a:pPr>
            <a:r>
              <a:rPr lang="en-US" dirty="0" smtClean="0"/>
              <a:t>How do I get the minimum number of samples?</a:t>
            </a:r>
          </a:p>
          <a:p>
            <a:pPr marL="0" indent="0">
              <a:buNone/>
            </a:pPr>
            <a:endParaRPr lang="en-US" dirty="0"/>
          </a:p>
          <a:p>
            <a:r>
              <a:rPr lang="en-US" dirty="0" smtClean="0"/>
              <a:t>In what order should I sample? How much?</a:t>
            </a:r>
          </a:p>
          <a:p>
            <a:r>
              <a:rPr lang="en-US" dirty="0" smtClean="0"/>
              <a:t>Should I sample from UA (larger CI, fewer conflicts) or AL (smaller CI, more conflicts)?</a:t>
            </a:r>
          </a:p>
          <a:p>
            <a:r>
              <a:rPr lang="en-US" dirty="0" smtClean="0"/>
              <a:t>When do I stop?</a:t>
            </a:r>
            <a:endParaRPr lang="en-US" dirty="0"/>
          </a:p>
        </p:txBody>
      </p:sp>
      <p:pic>
        <p:nvPicPr>
          <p:cNvPr id="4" name="Picture 3"/>
          <p:cNvPicPr>
            <a:picLocks noChangeAspect="1"/>
          </p:cNvPicPr>
          <p:nvPr/>
        </p:nvPicPr>
        <p:blipFill>
          <a:blip r:embed="rId3"/>
          <a:stretch>
            <a:fillRect/>
          </a:stretch>
        </p:blipFill>
        <p:spPr>
          <a:xfrm>
            <a:off x="538430" y="2945740"/>
            <a:ext cx="5141130" cy="4058788"/>
          </a:xfrm>
          <a:prstGeom prst="rect">
            <a:avLst/>
          </a:prstGeom>
        </p:spPr>
      </p:pic>
    </p:spTree>
    <p:extLst>
      <p:ext uri="{BB962C8B-B14F-4D97-AF65-F5344CB8AC3E}">
        <p14:creationId xmlns:p14="http://schemas.microsoft.com/office/powerpoint/2010/main" val="1413936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59180"/>
            <a:ext cx="13451840" cy="2159000"/>
          </a:xfrm>
        </p:spPr>
        <p:txBody>
          <a:bodyPr>
            <a:normAutofit/>
          </a:bodyPr>
          <a:lstStyle/>
          <a:p>
            <a:r>
              <a:rPr lang="en-US" sz="6600" dirty="0" smtClean="0"/>
              <a:t>Ingredient 1: Confidence Intervals</a:t>
            </a:r>
            <a:endParaRPr lang="en-US" sz="6600" dirty="0"/>
          </a:p>
        </p:txBody>
      </p:sp>
      <p:sp>
        <p:nvSpPr>
          <p:cNvPr id="3" name="Text Placeholder 2"/>
          <p:cNvSpPr>
            <a:spLocks noGrp="1"/>
          </p:cNvSpPr>
          <p:nvPr>
            <p:ph type="body" idx="1"/>
          </p:nvPr>
        </p:nvSpPr>
        <p:spPr>
          <a:xfrm>
            <a:off x="4897968" y="2275841"/>
            <a:ext cx="7456592" cy="6436925"/>
          </a:xfrm>
        </p:spPr>
        <p:txBody>
          <a:bodyPr/>
          <a:lstStyle/>
          <a:p>
            <a:pPr marL="0" indent="0">
              <a:buNone/>
            </a:pPr>
            <a:r>
              <a:rPr lang="en-US" dirty="0" err="1" smtClean="0"/>
              <a:t>Hoeffding-Serfling</a:t>
            </a:r>
            <a:r>
              <a:rPr lang="en-US" dirty="0" smtClean="0"/>
              <a:t> Inequality</a:t>
            </a:r>
          </a:p>
          <a:p>
            <a:pPr marL="0" indent="0">
              <a:buNone/>
            </a:pPr>
            <a:endParaRPr lang="en-US" dirty="0"/>
          </a:p>
          <a:p>
            <a:r>
              <a:rPr lang="en-US" dirty="0" smtClean="0"/>
              <a:t>Guarantee over iterations on repeated samples </a:t>
            </a:r>
          </a:p>
          <a:p>
            <a:pPr marL="0" indent="0">
              <a:buNone/>
            </a:pPr>
            <a:endParaRPr lang="en-US" dirty="0" smtClean="0"/>
          </a:p>
          <a:p>
            <a:r>
              <a:rPr lang="en-US" dirty="0" smtClean="0"/>
              <a:t>No assumptions about distribution</a:t>
            </a:r>
            <a:endParaRPr lang="en-US" dirty="0"/>
          </a:p>
        </p:txBody>
      </p:sp>
      <p:pic>
        <p:nvPicPr>
          <p:cNvPr id="5" name="Picture 4"/>
          <p:cNvPicPr>
            <a:picLocks noChangeAspect="1"/>
          </p:cNvPicPr>
          <p:nvPr/>
        </p:nvPicPr>
        <p:blipFill>
          <a:blip r:embed="rId2"/>
          <a:stretch>
            <a:fillRect/>
          </a:stretch>
        </p:blipFill>
        <p:spPr>
          <a:xfrm>
            <a:off x="1095344" y="2518180"/>
            <a:ext cx="3311885" cy="5998885"/>
          </a:xfrm>
          <a:prstGeom prst="rect">
            <a:avLst/>
          </a:prstGeom>
        </p:spPr>
      </p:pic>
    </p:spTree>
    <p:extLst>
      <p:ext uri="{BB962C8B-B14F-4D97-AF65-F5344CB8AC3E}">
        <p14:creationId xmlns:p14="http://schemas.microsoft.com/office/powerpoint/2010/main" val="409731316"/>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Ingredient 2: Algorithm</a:t>
            </a:r>
            <a:endParaRPr lang="en-US" dirty="0"/>
          </a:p>
        </p:txBody>
      </p:sp>
      <p:sp>
        <p:nvSpPr>
          <p:cNvPr id="3" name="Text Placeholder 2"/>
          <p:cNvSpPr>
            <a:spLocks noGrp="1"/>
          </p:cNvSpPr>
          <p:nvPr>
            <p:ph type="body" idx="1"/>
          </p:nvPr>
        </p:nvSpPr>
        <p:spPr>
          <a:xfrm>
            <a:off x="347374" y="2275841"/>
            <a:ext cx="12657426" cy="6436925"/>
          </a:xfrm>
        </p:spPr>
        <p:txBody>
          <a:bodyPr/>
          <a:lstStyle/>
          <a:p>
            <a:pPr marL="0" indent="0">
              <a:buNone/>
            </a:pPr>
            <a:r>
              <a:rPr lang="en-US" dirty="0" smtClean="0"/>
              <a:t>Set all groups as active</a:t>
            </a:r>
          </a:p>
          <a:p>
            <a:pPr marL="0" indent="0">
              <a:buNone/>
            </a:pPr>
            <a:endParaRPr lang="en-US" dirty="0" smtClean="0"/>
          </a:p>
          <a:p>
            <a:pPr marL="0" indent="0">
              <a:buNone/>
            </a:pPr>
            <a:r>
              <a:rPr lang="en-US" dirty="0" smtClean="0"/>
              <a:t>While any active groups remain</a:t>
            </a:r>
          </a:p>
          <a:p>
            <a:pPr marL="0" indent="0">
              <a:buNone/>
            </a:pPr>
            <a:r>
              <a:rPr lang="en-US" dirty="0"/>
              <a:t>	</a:t>
            </a:r>
            <a:r>
              <a:rPr lang="en-US" dirty="0" smtClean="0"/>
              <a:t>Sample from all active groups </a:t>
            </a:r>
            <a:r>
              <a:rPr lang="en-US" i="1" dirty="0" smtClean="0"/>
              <a:t>(hairy formula)</a:t>
            </a:r>
          </a:p>
          <a:p>
            <a:pPr marL="0" indent="0">
              <a:buNone/>
            </a:pPr>
            <a:r>
              <a:rPr lang="en-US" dirty="0"/>
              <a:t>	</a:t>
            </a:r>
            <a:r>
              <a:rPr lang="en-US" dirty="0" err="1" smtClean="0"/>
              <a:t>Recompute</a:t>
            </a:r>
            <a:r>
              <a:rPr lang="en-US" dirty="0" smtClean="0"/>
              <a:t> CI </a:t>
            </a:r>
            <a:r>
              <a:rPr lang="en-US" i="1" dirty="0"/>
              <a:t>(hairy </a:t>
            </a:r>
            <a:r>
              <a:rPr lang="en-US" i="1" dirty="0" smtClean="0"/>
              <a:t>formula)</a:t>
            </a:r>
            <a:endParaRPr lang="en-US" dirty="0" smtClean="0"/>
          </a:p>
          <a:p>
            <a:pPr marL="0" indent="0">
              <a:buNone/>
            </a:pPr>
            <a:r>
              <a:rPr lang="en-US" dirty="0"/>
              <a:t>	</a:t>
            </a:r>
            <a:r>
              <a:rPr lang="en-US" dirty="0" smtClean="0"/>
              <a:t>Mark groups whose CI don’t overlap as inactive</a:t>
            </a:r>
            <a:endParaRPr lang="en-US" dirty="0"/>
          </a:p>
        </p:txBody>
      </p:sp>
      <p:sp>
        <p:nvSpPr>
          <p:cNvPr id="4" name="TextBox 3"/>
          <p:cNvSpPr txBox="1"/>
          <p:nvPr/>
        </p:nvSpPr>
        <p:spPr>
          <a:xfrm>
            <a:off x="3190240" y="8712766"/>
            <a:ext cx="5382292" cy="792653"/>
          </a:xfrm>
          <a:prstGeom prst="rect">
            <a:avLst/>
          </a:prstGeom>
          <a:noFill/>
        </p:spPr>
        <p:txBody>
          <a:bodyPr wrap="square" rtlCol="0">
            <a:spAutoFit/>
          </a:bodyPr>
          <a:lstStyle/>
          <a:p>
            <a:r>
              <a:rPr lang="en-US" sz="4551" i="1" dirty="0">
                <a:solidFill>
                  <a:srgbClr val="0000FF"/>
                </a:solidFill>
              </a:rPr>
              <a:t>Super Simple!</a:t>
            </a:r>
            <a:endParaRPr lang="en-US" sz="4551" i="1" dirty="0">
              <a:solidFill>
                <a:srgbClr val="0000FF"/>
              </a:solidFill>
            </a:endParaRPr>
          </a:p>
        </p:txBody>
      </p:sp>
    </p:spTree>
    <p:extLst>
      <p:ext uri="{BB962C8B-B14F-4D97-AF65-F5344CB8AC3E}">
        <p14:creationId xmlns:p14="http://schemas.microsoft.com/office/powerpoint/2010/main" val="1521655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Execution of the Algorithm</a:t>
            </a:r>
            <a:endParaRPr lang="en-US" dirty="0"/>
          </a:p>
        </p:txBody>
      </p:sp>
      <p:sp>
        <p:nvSpPr>
          <p:cNvPr id="3" name="Text Placeholder 2"/>
          <p:cNvSpPr>
            <a:spLocks noGrp="1"/>
          </p:cNvSpPr>
          <p:nvPr>
            <p:ph type="body" idx="1"/>
          </p:nvPr>
        </p:nvSpPr>
        <p:spPr>
          <a:xfrm>
            <a:off x="6690626" y="2275841"/>
            <a:ext cx="5663933" cy="6436925"/>
          </a:xfrm>
        </p:spPr>
        <p:txBody>
          <a:bodyPr/>
          <a:lstStyle/>
          <a:p>
            <a:r>
              <a:rPr lang="en-US" dirty="0" smtClean="0"/>
              <a:t>Take samples from active groups</a:t>
            </a:r>
          </a:p>
          <a:p>
            <a:r>
              <a:rPr lang="en-US" dirty="0" smtClean="0"/>
              <a:t>Update CI</a:t>
            </a:r>
          </a:p>
          <a:p>
            <a:r>
              <a:rPr lang="en-US" dirty="0" smtClean="0"/>
              <a:t>Update active groups</a:t>
            </a:r>
          </a:p>
          <a:p>
            <a:endParaRPr lang="en-US" dirty="0"/>
          </a:p>
        </p:txBody>
      </p:sp>
      <p:pic>
        <p:nvPicPr>
          <p:cNvPr id="7" name="Picture 6" descr="Screenshot 2015-10-07 15.0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275841"/>
            <a:ext cx="6626002" cy="7477759"/>
          </a:xfrm>
          <a:prstGeom prst="rect">
            <a:avLst/>
          </a:prstGeom>
        </p:spPr>
      </p:pic>
      <p:pic>
        <p:nvPicPr>
          <p:cNvPr id="8" name="Picture 7" descr="Screenshot 2015-10-07 15.09.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2275841"/>
            <a:ext cx="6815031" cy="7477759"/>
          </a:xfrm>
          <a:prstGeom prst="rect">
            <a:avLst/>
          </a:prstGeom>
        </p:spPr>
      </p:pic>
      <p:pic>
        <p:nvPicPr>
          <p:cNvPr id="9" name="Picture 8" descr="Screenshot 2015-10-07 13.11.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 y="2275841"/>
            <a:ext cx="6690625" cy="7477759"/>
          </a:xfrm>
          <a:prstGeom prst="rect">
            <a:avLst/>
          </a:prstGeom>
        </p:spPr>
      </p:pic>
      <p:pic>
        <p:nvPicPr>
          <p:cNvPr id="10" name="Picture 9" descr="Screenshot 2015-10-07 13.12.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 y="2275841"/>
            <a:ext cx="6771893" cy="7477759"/>
          </a:xfrm>
          <a:prstGeom prst="rect">
            <a:avLst/>
          </a:prstGeom>
        </p:spPr>
      </p:pic>
      <p:pic>
        <p:nvPicPr>
          <p:cNvPr id="11" name="Picture 10" descr="Screenshot 2015-10-07 13.12.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 y="2275841"/>
            <a:ext cx="6720101" cy="7477759"/>
          </a:xfrm>
          <a:prstGeom prst="rect">
            <a:avLst/>
          </a:prstGeom>
        </p:spPr>
      </p:pic>
    </p:spTree>
    <p:extLst>
      <p:ext uri="{BB962C8B-B14F-4D97-AF65-F5344CB8AC3E}">
        <p14:creationId xmlns:p14="http://schemas.microsoft.com/office/powerpoint/2010/main" val="85101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Guarantees</a:t>
            </a:r>
            <a:endParaRPr lang="en-US" dirty="0"/>
          </a:p>
        </p:txBody>
      </p:sp>
      <p:pic>
        <p:nvPicPr>
          <p:cNvPr id="4" name="Picture 3" descr="Screenshot 2015-10-07 13.12.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2426"/>
            <a:ext cx="13004800" cy="6919447"/>
          </a:xfrm>
          <a:prstGeom prst="rect">
            <a:avLst/>
          </a:prstGeom>
        </p:spPr>
      </p:pic>
      <p:sp>
        <p:nvSpPr>
          <p:cNvPr id="5" name="Rounded Rectangular Callout 4"/>
          <p:cNvSpPr/>
          <p:nvPr/>
        </p:nvSpPr>
        <p:spPr>
          <a:xfrm>
            <a:off x="8041700" y="2153476"/>
            <a:ext cx="2136347" cy="833604"/>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It works!</a:t>
            </a:r>
            <a:endParaRPr lang="en-US" sz="2400" dirty="0"/>
          </a:p>
        </p:txBody>
      </p:sp>
      <p:sp>
        <p:nvSpPr>
          <p:cNvPr id="6" name="Rounded Rectangular Callout 5"/>
          <p:cNvSpPr/>
          <p:nvPr/>
        </p:nvSpPr>
        <p:spPr>
          <a:xfrm>
            <a:off x="2474675" y="2987081"/>
            <a:ext cx="4177530" cy="1365100"/>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Upperbound</a:t>
            </a:r>
            <a:r>
              <a:rPr lang="en-US" sz="2400" dirty="0"/>
              <a:t>: Constant dependent on the inverse distance</a:t>
            </a:r>
            <a:r>
              <a:rPr lang="en-US" sz="2400" baseline="30000" dirty="0"/>
              <a:t>2</a:t>
            </a:r>
            <a:r>
              <a:rPr lang="en-US" sz="2400" dirty="0"/>
              <a:t> between groups </a:t>
            </a:r>
            <a:endParaRPr lang="en-US" sz="2400" dirty="0"/>
          </a:p>
        </p:txBody>
      </p:sp>
      <p:sp>
        <p:nvSpPr>
          <p:cNvPr id="7" name="Rounded Rectangular Callout 6"/>
          <p:cNvSpPr/>
          <p:nvPr/>
        </p:nvSpPr>
        <p:spPr>
          <a:xfrm>
            <a:off x="6652206" y="5956795"/>
            <a:ext cx="4081640" cy="1564480"/>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Lowerbound</a:t>
            </a:r>
            <a:r>
              <a:rPr lang="en-US" sz="2400" dirty="0"/>
              <a:t>: constant dependent on the inverse distance</a:t>
            </a:r>
            <a:r>
              <a:rPr lang="en-US" sz="2400" baseline="30000" dirty="0"/>
              <a:t>2</a:t>
            </a:r>
            <a:r>
              <a:rPr lang="en-US" sz="2400" dirty="0"/>
              <a:t> between groups </a:t>
            </a:r>
            <a:endParaRPr lang="en-US" sz="2400" dirty="0"/>
          </a:p>
        </p:txBody>
      </p:sp>
    </p:spTree>
    <p:extLst>
      <p:ext uri="{BB962C8B-B14F-4D97-AF65-F5344CB8AC3E}">
        <p14:creationId xmlns:p14="http://schemas.microsoft.com/office/powerpoint/2010/main" val="84986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7</a:t>
            </a:fld>
            <a:endParaRPr lang="en-US"/>
          </a:p>
        </p:txBody>
      </p:sp>
      <p:sp>
        <p:nvSpPr>
          <p:cNvPr id="7" name="Title 1"/>
          <p:cNvSpPr>
            <a:spLocks noGrp="1"/>
          </p:cNvSpPr>
          <p:nvPr>
            <p:ph type="title"/>
          </p:nvPr>
        </p:nvSpPr>
        <p:spPr>
          <a:xfrm>
            <a:off x="-26518" y="304800"/>
            <a:ext cx="13207999" cy="1025525"/>
          </a:xfrm>
        </p:spPr>
        <p:txBody>
          <a:bodyPr>
            <a:normAutofit/>
          </a:bodyPr>
          <a:lstStyle/>
          <a:p>
            <a:r>
              <a:rPr lang="en-US" sz="5400" dirty="0" smtClean="0"/>
              <a:t>Data Transformations: Single Attribute </a:t>
            </a:r>
            <a:endParaRPr lang="en-US" sz="5400" dirty="0"/>
          </a:p>
        </p:txBody>
      </p:sp>
      <p:sp>
        <p:nvSpPr>
          <p:cNvPr id="2" name="Content Placeholder 1"/>
          <p:cNvSpPr>
            <a:spLocks noGrp="1"/>
          </p:cNvSpPr>
          <p:nvPr>
            <p:ph idx="1"/>
          </p:nvPr>
        </p:nvSpPr>
        <p:spPr>
          <a:xfrm>
            <a:off x="551422" y="6781800"/>
            <a:ext cx="12293600" cy="1295400"/>
          </a:xfrm>
        </p:spPr>
        <p:txBody>
          <a:bodyPr>
            <a:normAutofit fontScale="85000" lnSpcReduction="10000"/>
          </a:bodyPr>
          <a:lstStyle/>
          <a:p>
            <a:pPr marL="0" indent="0">
              <a:buNone/>
            </a:pPr>
            <a:r>
              <a:rPr lang="en-US" sz="5400" i="1" dirty="0" smtClean="0">
                <a:solidFill>
                  <a:srgbClr val="800000"/>
                </a:solidFill>
              </a:rPr>
              <a:t>Aid </a:t>
            </a:r>
            <a:r>
              <a:rPr lang="en-US" sz="5400" i="1" dirty="0" smtClean="0">
                <a:solidFill>
                  <a:srgbClr val="800000"/>
                </a:solidFill>
              </a:rPr>
              <a:t>comparisons, reduce random variations</a:t>
            </a:r>
            <a:endParaRPr lang="en-US" sz="5400" i="1" dirty="0">
              <a:solidFill>
                <a:srgbClr val="800000"/>
              </a:solidFill>
            </a:endParaRPr>
          </a:p>
        </p:txBody>
      </p:sp>
      <p:sp>
        <p:nvSpPr>
          <p:cNvPr id="8" name="TextBox 7"/>
          <p:cNvSpPr txBox="1"/>
          <p:nvPr/>
        </p:nvSpPr>
        <p:spPr>
          <a:xfrm>
            <a:off x="1162050" y="3575957"/>
            <a:ext cx="10668000" cy="3046988"/>
          </a:xfrm>
          <a:prstGeom prst="rect">
            <a:avLst/>
          </a:prstGeom>
          <a:noFill/>
        </p:spPr>
        <p:txBody>
          <a:bodyPr wrap="square" rtlCol="0">
            <a:spAutoFit/>
          </a:bodyPr>
          <a:lstStyle/>
          <a:p>
            <a:pPr marL="571500" indent="-571500" algn="l">
              <a:buFont typeface="Arial"/>
              <a:buChar char="•"/>
            </a:pPr>
            <a:r>
              <a:rPr lang="en-US" sz="4800" dirty="0" smtClean="0"/>
              <a:t>Normalization</a:t>
            </a:r>
          </a:p>
          <a:p>
            <a:pPr marL="571500" indent="-571500" algn="l">
              <a:buFont typeface="Arial"/>
              <a:buChar char="•"/>
            </a:pPr>
            <a:r>
              <a:rPr lang="en-US" sz="4800" dirty="0" smtClean="0"/>
              <a:t>Logarithm</a:t>
            </a:r>
          </a:p>
          <a:p>
            <a:pPr marL="571500" indent="-571500" algn="l">
              <a:buFont typeface="Arial"/>
              <a:buChar char="•"/>
            </a:pPr>
            <a:r>
              <a:rPr lang="en-US" sz="4800" dirty="0" smtClean="0"/>
              <a:t>Power</a:t>
            </a:r>
            <a:endParaRPr lang="en-US" sz="4800" dirty="0"/>
          </a:p>
          <a:p>
            <a:pPr marL="571500" indent="-571500" algn="l">
              <a:buFont typeface="Arial"/>
              <a:buChar char="•"/>
            </a:pPr>
            <a:r>
              <a:rPr lang="en-US" sz="4800" dirty="0" smtClean="0"/>
              <a:t>Cumulative vs. Aggregate</a:t>
            </a:r>
            <a:endParaRPr lang="en-US" sz="4800" dirty="0"/>
          </a:p>
        </p:txBody>
      </p:sp>
      <p:sp>
        <p:nvSpPr>
          <p:cNvPr id="3" name="Rectangle 2"/>
          <p:cNvSpPr/>
          <p:nvPr/>
        </p:nvSpPr>
        <p:spPr>
          <a:xfrm>
            <a:off x="1162050" y="1904910"/>
            <a:ext cx="7051221" cy="646331"/>
          </a:xfrm>
          <a:prstGeom prst="rect">
            <a:avLst/>
          </a:prstGeom>
        </p:spPr>
        <p:txBody>
          <a:bodyPr wrap="square">
            <a:spAutoFit/>
          </a:bodyPr>
          <a:lstStyle/>
          <a:p>
            <a:pPr algn="l"/>
            <a:r>
              <a:rPr lang="en-US" dirty="0" smtClean="0"/>
              <a:t>Making it easier </a:t>
            </a:r>
            <a:r>
              <a:rPr lang="en-US" smtClean="0"/>
              <a:t>to </a:t>
            </a:r>
            <a:r>
              <a:rPr lang="en-US" smtClean="0">
                <a:solidFill>
                  <a:srgbClr val="0000FF"/>
                </a:solidFill>
              </a:rPr>
              <a:t>see the point</a:t>
            </a:r>
            <a:endParaRPr lang="en-US" dirty="0">
              <a:solidFill>
                <a:srgbClr val="0000FF"/>
              </a:solidFill>
            </a:endParaRPr>
          </a:p>
        </p:txBody>
      </p:sp>
    </p:spTree>
    <p:extLst>
      <p:ext uri="{BB962C8B-B14F-4D97-AF65-F5344CB8AC3E}">
        <p14:creationId xmlns:p14="http://schemas.microsoft.com/office/powerpoint/2010/main" val="130410254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40" y="444500"/>
            <a:ext cx="13655040" cy="2159000"/>
          </a:xfrm>
        </p:spPr>
        <p:txBody>
          <a:bodyPr>
            <a:normAutofit fontScale="90000"/>
          </a:bodyPr>
          <a:lstStyle/>
          <a:p>
            <a:r>
              <a:rPr lang="en-US" dirty="0" smtClean="0"/>
              <a:t>Ingredient 3: Perceptual Limits</a:t>
            </a:r>
            <a:endParaRPr lang="en-US" dirty="0"/>
          </a:p>
        </p:txBody>
      </p:sp>
      <p:sp>
        <p:nvSpPr>
          <p:cNvPr id="3" name="Text Placeholder 2"/>
          <p:cNvSpPr>
            <a:spLocks noGrp="1"/>
          </p:cNvSpPr>
          <p:nvPr>
            <p:ph type="body" idx="1"/>
          </p:nvPr>
        </p:nvSpPr>
        <p:spPr>
          <a:xfrm>
            <a:off x="6824078" y="2275841"/>
            <a:ext cx="5860486" cy="6436925"/>
          </a:xfrm>
        </p:spPr>
        <p:txBody>
          <a:bodyPr/>
          <a:lstStyle/>
          <a:p>
            <a:pPr marL="0" indent="0">
              <a:buNone/>
            </a:pPr>
            <a:r>
              <a:rPr lang="en-US" dirty="0" smtClean="0"/>
              <a:t>If groups are </a:t>
            </a:r>
          </a:p>
          <a:p>
            <a:pPr marL="0" indent="0">
              <a:buNone/>
            </a:pPr>
            <a:r>
              <a:rPr lang="en-US" dirty="0" smtClean="0"/>
              <a:t>“too close to call”,</a:t>
            </a:r>
          </a:p>
          <a:p>
            <a:pPr marL="0" indent="0">
              <a:buNone/>
            </a:pPr>
            <a:r>
              <a:rPr lang="en-US" dirty="0"/>
              <a:t>w</a:t>
            </a:r>
            <a:r>
              <a:rPr lang="en-US" dirty="0" smtClean="0"/>
              <a:t>e can terminate early instead of sampling more</a:t>
            </a:r>
            <a:endParaRPr lang="en-US" dirty="0"/>
          </a:p>
        </p:txBody>
      </p:sp>
      <p:pic>
        <p:nvPicPr>
          <p:cNvPr id="4" name="Picture 3" descr="Screenshot 2015-10-07 13.12.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275840"/>
            <a:ext cx="6824075" cy="7477760"/>
          </a:xfrm>
          <a:prstGeom prst="rect">
            <a:avLst/>
          </a:prstGeom>
        </p:spPr>
      </p:pic>
    </p:spTree>
    <p:extLst>
      <p:ext uri="{BB962C8B-B14F-4D97-AF65-F5344CB8AC3E}">
        <p14:creationId xmlns:p14="http://schemas.microsoft.com/office/powerpoint/2010/main" val="293278594"/>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Details</a:t>
            </a:r>
            <a:endParaRPr lang="en-US" dirty="0"/>
          </a:p>
        </p:txBody>
      </p:sp>
      <p:sp>
        <p:nvSpPr>
          <p:cNvPr id="3" name="Text Placeholder 2"/>
          <p:cNvSpPr>
            <a:spLocks noGrp="1"/>
          </p:cNvSpPr>
          <p:nvPr>
            <p:ph type="body" idx="1"/>
          </p:nvPr>
        </p:nvSpPr>
        <p:spPr/>
        <p:txBody>
          <a:bodyPr>
            <a:normAutofit fontScale="92500" lnSpcReduction="20000"/>
          </a:bodyPr>
          <a:lstStyle/>
          <a:p>
            <a:pPr marL="0" indent="0">
              <a:buNone/>
            </a:pPr>
            <a:r>
              <a:rPr lang="en-US" dirty="0" smtClean="0">
                <a:solidFill>
                  <a:srgbClr val="0000FF"/>
                </a:solidFill>
              </a:rPr>
              <a:t>Algorithms</a:t>
            </a:r>
            <a:r>
              <a:rPr lang="en-US" dirty="0" smtClean="0"/>
              <a:t>:</a:t>
            </a:r>
          </a:p>
          <a:p>
            <a:pPr marL="0" indent="0">
              <a:buNone/>
            </a:pPr>
            <a:r>
              <a:rPr lang="en-US" dirty="0"/>
              <a:t>	</a:t>
            </a:r>
            <a:r>
              <a:rPr lang="en-US" dirty="0" err="1" smtClean="0"/>
              <a:t>IFocus</a:t>
            </a:r>
            <a:r>
              <a:rPr lang="en-US" dirty="0" smtClean="0"/>
              <a:t> / </a:t>
            </a:r>
            <a:r>
              <a:rPr lang="en-US" dirty="0" err="1" smtClean="0"/>
              <a:t>IFocusR</a:t>
            </a:r>
            <a:endParaRPr lang="en-US" dirty="0" smtClean="0"/>
          </a:p>
          <a:p>
            <a:pPr marL="0" indent="0">
              <a:buNone/>
            </a:pPr>
            <a:r>
              <a:rPr lang="en-US" dirty="0" smtClean="0"/>
              <a:t>	</a:t>
            </a:r>
            <a:r>
              <a:rPr lang="en-US" dirty="0" err="1" smtClean="0"/>
              <a:t>Roundrobin</a:t>
            </a:r>
            <a:r>
              <a:rPr lang="en-US" dirty="0" smtClean="0"/>
              <a:t>/</a:t>
            </a:r>
            <a:r>
              <a:rPr lang="en-US" dirty="0" err="1" smtClean="0"/>
              <a:t>RoundrobinR</a:t>
            </a:r>
            <a:endParaRPr lang="en-US" dirty="0" smtClean="0"/>
          </a:p>
          <a:p>
            <a:pPr marL="0" indent="0">
              <a:buNone/>
            </a:pPr>
            <a:r>
              <a:rPr lang="en-US" dirty="0"/>
              <a:t>	</a:t>
            </a:r>
            <a:r>
              <a:rPr lang="en-US" dirty="0" smtClean="0"/>
              <a:t>Scan</a:t>
            </a:r>
          </a:p>
          <a:p>
            <a:pPr marL="0" indent="0">
              <a:buNone/>
            </a:pPr>
            <a:r>
              <a:rPr lang="en-US" dirty="0" smtClean="0">
                <a:solidFill>
                  <a:srgbClr val="0000FF"/>
                </a:solidFill>
              </a:rPr>
              <a:t>Datasets</a:t>
            </a:r>
            <a:r>
              <a:rPr lang="en-US" dirty="0" smtClean="0"/>
              <a:t>:</a:t>
            </a:r>
          </a:p>
          <a:p>
            <a:pPr marL="0" indent="0">
              <a:buNone/>
            </a:pPr>
            <a:r>
              <a:rPr lang="en-US" dirty="0"/>
              <a:t>	</a:t>
            </a:r>
            <a:r>
              <a:rPr lang="en-US" dirty="0" smtClean="0"/>
              <a:t>Synthetic (vary </a:t>
            </a:r>
            <a:r>
              <a:rPr lang="en-US" dirty="0" err="1" smtClean="0"/>
              <a:t>dist</a:t>
            </a:r>
            <a:r>
              <a:rPr lang="en-US" dirty="0" smtClean="0"/>
              <a:t>, size, #groups, skew)</a:t>
            </a:r>
          </a:p>
          <a:p>
            <a:pPr marL="0" indent="0">
              <a:buNone/>
            </a:pPr>
            <a:r>
              <a:rPr lang="en-US" dirty="0"/>
              <a:t>	</a:t>
            </a:r>
            <a:r>
              <a:rPr lang="en-US" dirty="0" smtClean="0"/>
              <a:t>Real (flights dataset, billions of rows)</a:t>
            </a:r>
            <a:endParaRPr lang="en-US" dirty="0"/>
          </a:p>
        </p:txBody>
      </p:sp>
    </p:spTree>
    <p:extLst>
      <p:ext uri="{BB962C8B-B14F-4D97-AF65-F5344CB8AC3E}">
        <p14:creationId xmlns:p14="http://schemas.microsoft.com/office/powerpoint/2010/main" val="658359493"/>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940"/>
            <a:ext cx="13167360" cy="2159000"/>
          </a:xfrm>
        </p:spPr>
        <p:txBody>
          <a:bodyPr>
            <a:normAutofit/>
          </a:bodyPr>
          <a:lstStyle/>
          <a:p>
            <a:r>
              <a:rPr lang="en-US" sz="6000" dirty="0" smtClean="0"/>
              <a:t>Data Size vs. Records Sampled</a:t>
            </a:r>
            <a:endParaRPr lang="en-US" sz="6000" dirty="0"/>
          </a:p>
        </p:txBody>
      </p:sp>
      <p:sp>
        <p:nvSpPr>
          <p:cNvPr id="3" name="Text Placeholder 2"/>
          <p:cNvSpPr>
            <a:spLocks noGrp="1"/>
          </p:cNvSpPr>
          <p:nvPr>
            <p:ph type="body" idx="1"/>
          </p:nvPr>
        </p:nvSpPr>
        <p:spPr/>
        <p:txBody>
          <a:bodyPr/>
          <a:lstStyle/>
          <a:p>
            <a:endParaRPr lang="en-US"/>
          </a:p>
        </p:txBody>
      </p:sp>
      <p:pic>
        <p:nvPicPr>
          <p:cNvPr id="4" name="Picture 3" descr="Screenshot 2015-10-07 13.1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774"/>
            <a:ext cx="13004800" cy="7964826"/>
          </a:xfrm>
          <a:prstGeom prst="rect">
            <a:avLst/>
          </a:prstGeom>
        </p:spPr>
      </p:pic>
      <p:sp>
        <p:nvSpPr>
          <p:cNvPr id="5" name="TextBox 4"/>
          <p:cNvSpPr txBox="1"/>
          <p:nvPr/>
        </p:nvSpPr>
        <p:spPr>
          <a:xfrm>
            <a:off x="9303755" y="4098427"/>
            <a:ext cx="1641704" cy="617541"/>
          </a:xfrm>
          <a:prstGeom prst="rect">
            <a:avLst/>
          </a:prstGeom>
          <a:solidFill>
            <a:schemeClr val="bg2"/>
          </a:solidFill>
        </p:spPr>
        <p:txBody>
          <a:bodyPr wrap="square" rtlCol="0">
            <a:spAutoFit/>
          </a:bodyPr>
          <a:lstStyle/>
          <a:p>
            <a:r>
              <a:rPr lang="en-US" sz="3413" dirty="0"/>
              <a:t>~</a:t>
            </a:r>
            <a:r>
              <a:rPr lang="en-US" sz="3413" dirty="0"/>
              <a:t>1%</a:t>
            </a:r>
            <a:endParaRPr lang="en-US" sz="3413" dirty="0"/>
          </a:p>
        </p:txBody>
      </p:sp>
      <p:sp>
        <p:nvSpPr>
          <p:cNvPr id="6" name="TextBox 5"/>
          <p:cNvSpPr txBox="1"/>
          <p:nvPr/>
        </p:nvSpPr>
        <p:spPr>
          <a:xfrm>
            <a:off x="9303755" y="7284887"/>
            <a:ext cx="2153718" cy="617541"/>
          </a:xfrm>
          <a:prstGeom prst="rect">
            <a:avLst/>
          </a:prstGeom>
          <a:solidFill>
            <a:schemeClr val="bg2"/>
          </a:solidFill>
        </p:spPr>
        <p:txBody>
          <a:bodyPr wrap="square" rtlCol="0">
            <a:spAutoFit/>
          </a:bodyPr>
          <a:lstStyle/>
          <a:p>
            <a:r>
              <a:rPr lang="en-US" sz="3413" dirty="0"/>
              <a:t>~0.01%</a:t>
            </a:r>
            <a:endParaRPr lang="en-US" sz="3413" dirty="0"/>
          </a:p>
        </p:txBody>
      </p:sp>
      <p:sp>
        <p:nvSpPr>
          <p:cNvPr id="7" name="Left Arrow 6"/>
          <p:cNvSpPr/>
          <p:nvPr/>
        </p:nvSpPr>
        <p:spPr>
          <a:xfrm rot="18848507">
            <a:off x="9929934" y="3921524"/>
            <a:ext cx="747709" cy="27930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
        <p:nvSpPr>
          <p:cNvPr id="8" name="Left Arrow 7"/>
          <p:cNvSpPr/>
          <p:nvPr/>
        </p:nvSpPr>
        <p:spPr>
          <a:xfrm rot="18848507">
            <a:off x="10407935" y="7160087"/>
            <a:ext cx="747709" cy="27930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cxnSp>
        <p:nvCxnSpPr>
          <p:cNvPr id="10" name="Straight Connector 9"/>
          <p:cNvCxnSpPr/>
          <p:nvPr/>
        </p:nvCxnSpPr>
        <p:spPr>
          <a:xfrm>
            <a:off x="0" y="8080538"/>
            <a:ext cx="13004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2249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34" y="-58379"/>
            <a:ext cx="11099800" cy="2159000"/>
          </a:xfrm>
        </p:spPr>
        <p:txBody>
          <a:bodyPr/>
          <a:lstStyle/>
          <a:p>
            <a:r>
              <a:rPr lang="en-US" dirty="0" smtClean="0"/>
              <a:t>Data Size vs. Time</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Screenshot 2015-10-07 13.13.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7741"/>
            <a:ext cx="13004800" cy="8024457"/>
          </a:xfrm>
          <a:prstGeom prst="rect">
            <a:avLst/>
          </a:prstGeom>
        </p:spPr>
      </p:pic>
      <p:sp>
        <p:nvSpPr>
          <p:cNvPr id="7" name="Rounded Rectangle 6"/>
          <p:cNvSpPr/>
          <p:nvPr/>
        </p:nvSpPr>
        <p:spPr>
          <a:xfrm>
            <a:off x="11359117" y="3282316"/>
            <a:ext cx="712117" cy="543045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
        <p:nvSpPr>
          <p:cNvPr id="9" name="Rounded Rectangle 8"/>
          <p:cNvSpPr/>
          <p:nvPr/>
        </p:nvSpPr>
        <p:spPr>
          <a:xfrm>
            <a:off x="9644590" y="5490453"/>
            <a:ext cx="1156234" cy="3222313"/>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Tree>
    <p:extLst>
      <p:ext uri="{BB962C8B-B14F-4D97-AF65-F5344CB8AC3E}">
        <p14:creationId xmlns:p14="http://schemas.microsoft.com/office/powerpoint/2010/main" val="1100105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a:t>
            </a:r>
            <a:endParaRPr lang="en-US" dirty="0"/>
          </a:p>
        </p:txBody>
      </p:sp>
      <p:sp>
        <p:nvSpPr>
          <p:cNvPr id="3" name="Text Placeholder 2"/>
          <p:cNvSpPr>
            <a:spLocks noGrp="1"/>
          </p:cNvSpPr>
          <p:nvPr>
            <p:ph type="body" idx="1"/>
          </p:nvPr>
        </p:nvSpPr>
        <p:spPr/>
        <p:txBody>
          <a:bodyPr/>
          <a:lstStyle/>
          <a:p>
            <a:pPr marL="0" indent="0">
              <a:buNone/>
            </a:pPr>
            <a:endParaRPr lang="en-US" dirty="0"/>
          </a:p>
        </p:txBody>
      </p:sp>
      <p:pic>
        <p:nvPicPr>
          <p:cNvPr id="4" name="Picture 3" descr="Screenshot 2015-10-07 13.13.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47" y="2460664"/>
            <a:ext cx="9566056" cy="7292935"/>
          </a:xfrm>
          <a:prstGeom prst="rect">
            <a:avLst/>
          </a:prstGeom>
        </p:spPr>
      </p:pic>
      <p:sp>
        <p:nvSpPr>
          <p:cNvPr id="5" name="TextBox 4"/>
          <p:cNvSpPr txBox="1"/>
          <p:nvPr/>
        </p:nvSpPr>
        <p:spPr>
          <a:xfrm>
            <a:off x="3779520" y="2330170"/>
            <a:ext cx="4735223" cy="705129"/>
          </a:xfrm>
          <a:prstGeom prst="rect">
            <a:avLst/>
          </a:prstGeom>
          <a:noFill/>
        </p:spPr>
        <p:txBody>
          <a:bodyPr wrap="square" rtlCol="0">
            <a:spAutoFit/>
          </a:bodyPr>
          <a:lstStyle/>
          <a:p>
            <a:r>
              <a:rPr lang="en-US" sz="3982" dirty="0"/>
              <a:t>100% Accuracy!</a:t>
            </a:r>
            <a:endParaRPr lang="en-US" sz="3982" dirty="0"/>
          </a:p>
        </p:txBody>
      </p:sp>
    </p:spTree>
    <p:extLst>
      <p:ext uri="{BB962C8B-B14F-4D97-AF65-F5344CB8AC3E}">
        <p14:creationId xmlns:p14="http://schemas.microsoft.com/office/powerpoint/2010/main" val="1779026397"/>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Data Experiments</a:t>
            </a:r>
            <a:endParaRPr lang="en-US" dirty="0"/>
          </a:p>
        </p:txBody>
      </p:sp>
      <p:sp>
        <p:nvSpPr>
          <p:cNvPr id="3" name="Text Placeholder 2"/>
          <p:cNvSpPr>
            <a:spLocks noGrp="1"/>
          </p:cNvSpPr>
          <p:nvPr>
            <p:ph type="body" idx="1"/>
          </p:nvPr>
        </p:nvSpPr>
        <p:spPr/>
        <p:txBody>
          <a:bodyPr/>
          <a:lstStyle/>
          <a:p>
            <a:pPr marL="0" indent="0">
              <a:buNone/>
            </a:pPr>
            <a:r>
              <a:rPr lang="en-US" i="1" dirty="0" smtClean="0">
                <a:solidFill>
                  <a:srgbClr val="FF0000"/>
                </a:solidFill>
              </a:rPr>
              <a:t>This is actually a hard case for our algorithm!</a:t>
            </a:r>
            <a:endParaRPr lang="en-US" i="1" dirty="0">
              <a:solidFill>
                <a:srgbClr val="FF0000"/>
              </a:solidFill>
            </a:endParaRPr>
          </a:p>
        </p:txBody>
      </p:sp>
      <p:pic>
        <p:nvPicPr>
          <p:cNvPr id="4" name="Picture 3" descr="Screenshot 2015-10-07 13.1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6156"/>
            <a:ext cx="13004800" cy="6067317"/>
          </a:xfrm>
          <a:prstGeom prst="rect">
            <a:avLst/>
          </a:prstGeom>
        </p:spPr>
      </p:pic>
      <p:sp>
        <p:nvSpPr>
          <p:cNvPr id="5" name="Rounded Rectangle 4"/>
          <p:cNvSpPr/>
          <p:nvPr/>
        </p:nvSpPr>
        <p:spPr>
          <a:xfrm>
            <a:off x="10872354" y="4327980"/>
            <a:ext cx="1287515" cy="1645346"/>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a:p>
        </p:txBody>
      </p:sp>
    </p:spTree>
    <p:extLst>
      <p:ext uri="{BB962C8B-B14F-4D97-AF65-F5344CB8AC3E}">
        <p14:creationId xmlns:p14="http://schemas.microsoft.com/office/powerpoint/2010/main" val="681837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4" name="Picture 3" descr="Screenshot 2015-10-07 13.1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916" y="1776284"/>
            <a:ext cx="10276659" cy="7977316"/>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2984497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8</a:t>
            </a:fld>
            <a:endParaRPr lang="en-US"/>
          </a:p>
        </p:txBody>
      </p:sp>
      <p:sp>
        <p:nvSpPr>
          <p:cNvPr id="7" name="Title 1"/>
          <p:cNvSpPr>
            <a:spLocks noGrp="1"/>
          </p:cNvSpPr>
          <p:nvPr>
            <p:ph type="title"/>
          </p:nvPr>
        </p:nvSpPr>
        <p:spPr>
          <a:xfrm>
            <a:off x="0" y="304800"/>
            <a:ext cx="13004799" cy="1025525"/>
          </a:xfrm>
        </p:spPr>
        <p:txBody>
          <a:bodyPr/>
          <a:lstStyle/>
          <a:p>
            <a:r>
              <a:rPr lang="en-US" sz="6000" dirty="0" smtClean="0"/>
              <a:t>OLAP Terminology</a:t>
            </a:r>
            <a:endParaRPr lang="en-US" sz="6000" dirty="0"/>
          </a:p>
        </p:txBody>
      </p:sp>
      <p:sp>
        <p:nvSpPr>
          <p:cNvPr id="8" name="Content Placeholder 2"/>
          <p:cNvSpPr>
            <a:spLocks noGrp="1"/>
          </p:cNvSpPr>
          <p:nvPr>
            <p:ph idx="1"/>
          </p:nvPr>
        </p:nvSpPr>
        <p:spPr>
          <a:xfrm>
            <a:off x="1828902" y="1828800"/>
            <a:ext cx="9702800" cy="6746537"/>
          </a:xfrm>
        </p:spPr>
        <p:txBody>
          <a:bodyPr>
            <a:normAutofit fontScale="92500" lnSpcReduction="20000"/>
          </a:bodyPr>
          <a:lstStyle/>
          <a:p>
            <a:pPr marL="0" indent="0">
              <a:buNone/>
            </a:pPr>
            <a:r>
              <a:rPr lang="en-US" sz="3800" dirty="0">
                <a:solidFill>
                  <a:srgbClr val="0000FF"/>
                </a:solidFill>
              </a:rPr>
              <a:t>Star Schema: for simplicity, consider as a single relation, with many dimensions and </a:t>
            </a:r>
            <a:r>
              <a:rPr lang="en-US" sz="3800" dirty="0" smtClean="0">
                <a:solidFill>
                  <a:srgbClr val="0000FF"/>
                </a:solidFill>
              </a:rPr>
              <a:t>measures </a:t>
            </a:r>
            <a:r>
              <a:rPr lang="en-US" sz="3800" i="1" dirty="0">
                <a:solidFill>
                  <a:srgbClr val="800000"/>
                </a:solidFill>
              </a:rPr>
              <a:t>Relation of transactions</a:t>
            </a:r>
          </a:p>
          <a:p>
            <a:pPr marL="0" indent="0">
              <a:buNone/>
            </a:pPr>
            <a:endParaRPr lang="en-US" sz="3800" dirty="0" smtClean="0"/>
          </a:p>
          <a:p>
            <a:pPr marL="0" indent="0">
              <a:lnSpc>
                <a:spcPct val="110000"/>
              </a:lnSpc>
              <a:spcBef>
                <a:spcPts val="0"/>
              </a:spcBef>
              <a:spcAft>
                <a:spcPts val="0"/>
              </a:spcAft>
              <a:buNone/>
            </a:pPr>
            <a:endParaRPr lang="en-US" sz="3800" i="1" dirty="0">
              <a:solidFill>
                <a:srgbClr val="0000FF"/>
              </a:solidFill>
            </a:endParaRPr>
          </a:p>
          <a:p>
            <a:pPr marL="0" indent="0">
              <a:lnSpc>
                <a:spcPct val="110000"/>
              </a:lnSpc>
              <a:spcBef>
                <a:spcPts val="0"/>
              </a:spcBef>
              <a:spcAft>
                <a:spcPts val="0"/>
              </a:spcAft>
              <a:buNone/>
            </a:pPr>
            <a:r>
              <a:rPr lang="en-US" sz="3800" dirty="0" smtClean="0">
                <a:solidFill>
                  <a:srgbClr val="0000FF"/>
                </a:solidFill>
              </a:rPr>
              <a:t>Measures: values that can be</a:t>
            </a:r>
          </a:p>
          <a:p>
            <a:pPr marL="0" indent="0">
              <a:lnSpc>
                <a:spcPct val="110000"/>
              </a:lnSpc>
              <a:spcBef>
                <a:spcPts val="0"/>
              </a:spcBef>
              <a:spcAft>
                <a:spcPts val="0"/>
              </a:spcAft>
              <a:buNone/>
            </a:pPr>
            <a:r>
              <a:rPr lang="en-US" sz="3800" dirty="0" smtClean="0">
                <a:solidFill>
                  <a:srgbClr val="0000FF"/>
                </a:solidFill>
              </a:rPr>
              <a:t>measured and aggregated</a:t>
            </a:r>
          </a:p>
          <a:p>
            <a:pPr marL="0" indent="0">
              <a:lnSpc>
                <a:spcPct val="110000"/>
              </a:lnSpc>
              <a:spcBef>
                <a:spcPts val="0"/>
              </a:spcBef>
              <a:spcAft>
                <a:spcPts val="0"/>
              </a:spcAft>
              <a:buNone/>
            </a:pPr>
            <a:r>
              <a:rPr lang="en-US" sz="3800" i="1" dirty="0" smtClean="0">
                <a:solidFill>
                  <a:srgbClr val="800000"/>
                </a:solidFill>
              </a:rPr>
              <a:t>Sales, Profit</a:t>
            </a:r>
          </a:p>
          <a:p>
            <a:pPr marL="0" indent="0">
              <a:lnSpc>
                <a:spcPct val="110000"/>
              </a:lnSpc>
              <a:spcBef>
                <a:spcPts val="0"/>
              </a:spcBef>
              <a:spcAft>
                <a:spcPts val="0"/>
              </a:spcAft>
              <a:buNone/>
            </a:pPr>
            <a:endParaRPr lang="en-US" sz="3800" i="1" dirty="0" smtClean="0">
              <a:solidFill>
                <a:srgbClr val="0000FF"/>
              </a:solidFill>
            </a:endParaRPr>
          </a:p>
          <a:p>
            <a:pPr marL="0" indent="0">
              <a:lnSpc>
                <a:spcPct val="110000"/>
              </a:lnSpc>
              <a:spcBef>
                <a:spcPts val="0"/>
              </a:spcBef>
              <a:spcAft>
                <a:spcPts val="0"/>
              </a:spcAft>
              <a:buNone/>
            </a:pPr>
            <a:endParaRPr lang="en-US" sz="3800" dirty="0" smtClean="0">
              <a:solidFill>
                <a:srgbClr val="0000FF"/>
              </a:solidFill>
            </a:endParaRPr>
          </a:p>
          <a:p>
            <a:pPr marL="0" indent="0">
              <a:lnSpc>
                <a:spcPct val="110000"/>
              </a:lnSpc>
              <a:spcBef>
                <a:spcPts val="0"/>
              </a:spcBef>
              <a:spcAft>
                <a:spcPts val="0"/>
              </a:spcAft>
              <a:buNone/>
            </a:pPr>
            <a:r>
              <a:rPr lang="en-US" sz="3800" dirty="0" smtClean="0">
                <a:solidFill>
                  <a:srgbClr val="0000FF"/>
                </a:solidFill>
              </a:rPr>
              <a:t>Dimensions</a:t>
            </a:r>
            <a:r>
              <a:rPr lang="en-US" sz="3800" dirty="0" smtClean="0">
                <a:solidFill>
                  <a:srgbClr val="0000FF"/>
                </a:solidFill>
              </a:rPr>
              <a:t>: independent variables </a:t>
            </a:r>
          </a:p>
          <a:p>
            <a:pPr marL="0" indent="0">
              <a:lnSpc>
                <a:spcPct val="110000"/>
              </a:lnSpc>
              <a:spcBef>
                <a:spcPts val="0"/>
              </a:spcBef>
              <a:spcAft>
                <a:spcPts val="0"/>
              </a:spcAft>
              <a:buNone/>
            </a:pPr>
            <a:r>
              <a:rPr lang="en-US" sz="3800" i="1" dirty="0" smtClean="0">
                <a:solidFill>
                  <a:srgbClr val="800000"/>
                </a:solidFill>
              </a:rPr>
              <a:t>Location, Category of Sale, Year</a:t>
            </a:r>
          </a:p>
          <a:p>
            <a:pPr marL="0" indent="0">
              <a:lnSpc>
                <a:spcPct val="110000"/>
              </a:lnSpc>
              <a:spcBef>
                <a:spcPts val="0"/>
              </a:spcBef>
              <a:spcAft>
                <a:spcPts val="0"/>
              </a:spcAft>
              <a:buNone/>
            </a:pPr>
            <a:endParaRPr lang="en-US" sz="4400" i="1" dirty="0">
              <a:solidFill>
                <a:srgbClr val="0000FF"/>
              </a:solidFill>
            </a:endParaRPr>
          </a:p>
        </p:txBody>
      </p:sp>
    </p:spTree>
    <p:extLst>
      <p:ext uri="{BB962C8B-B14F-4D97-AF65-F5344CB8AC3E}">
        <p14:creationId xmlns:p14="http://schemas.microsoft.com/office/powerpoint/2010/main" val="69944671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B1F6F20-19B8-4A43-8274-F336C341ED8D}" type="slidenum">
              <a:rPr lang="en-US" smtClean="0"/>
              <a:t>9</a:t>
            </a:fld>
            <a:endParaRPr lang="en-US"/>
          </a:p>
        </p:txBody>
      </p:sp>
      <p:sp>
        <p:nvSpPr>
          <p:cNvPr id="7" name="Title 1"/>
          <p:cNvSpPr>
            <a:spLocks noGrp="1"/>
          </p:cNvSpPr>
          <p:nvPr>
            <p:ph type="title"/>
          </p:nvPr>
        </p:nvSpPr>
        <p:spPr>
          <a:xfrm>
            <a:off x="0" y="304800"/>
            <a:ext cx="13004799" cy="1025525"/>
          </a:xfrm>
        </p:spPr>
        <p:txBody>
          <a:bodyPr>
            <a:normAutofit fontScale="90000"/>
          </a:bodyPr>
          <a:lstStyle/>
          <a:p>
            <a:r>
              <a:rPr lang="en-US" sz="6000" dirty="0" smtClean="0"/>
              <a:t>Data Transformation: </a:t>
            </a:r>
            <a:br>
              <a:rPr lang="en-US" sz="6000" dirty="0" smtClean="0"/>
            </a:br>
            <a:r>
              <a:rPr lang="en-US" sz="6000" dirty="0" smtClean="0"/>
              <a:t>Aggregation </a:t>
            </a:r>
            <a:r>
              <a:rPr lang="en-US" sz="6000" dirty="0" smtClean="0"/>
              <a:t>Operators</a:t>
            </a:r>
            <a:endParaRPr lang="en-US" sz="6000" dirty="0"/>
          </a:p>
        </p:txBody>
      </p:sp>
      <p:sp>
        <p:nvSpPr>
          <p:cNvPr id="2" name="TextBox 1"/>
          <p:cNvSpPr txBox="1"/>
          <p:nvPr/>
        </p:nvSpPr>
        <p:spPr>
          <a:xfrm>
            <a:off x="1473200" y="5791200"/>
            <a:ext cx="9982200" cy="1261884"/>
          </a:xfrm>
          <a:prstGeom prst="rect">
            <a:avLst/>
          </a:prstGeom>
          <a:noFill/>
        </p:spPr>
        <p:txBody>
          <a:bodyPr wrap="square" rtlCol="0">
            <a:spAutoFit/>
          </a:bodyPr>
          <a:lstStyle/>
          <a:p>
            <a:r>
              <a:rPr lang="en-US" sz="4400" dirty="0" smtClean="0">
                <a:solidFill>
                  <a:srgbClr val="0000FF"/>
                </a:solidFill>
              </a:rPr>
              <a:t>Standard SQL aggregations:</a:t>
            </a:r>
          </a:p>
          <a:p>
            <a:r>
              <a:rPr lang="en-US" sz="3200" dirty="0" smtClean="0">
                <a:solidFill>
                  <a:srgbClr val="800000"/>
                </a:solidFill>
              </a:rPr>
              <a:t>COUNT, SUM, AVG, MAX/MIN, STD DEV</a:t>
            </a:r>
          </a:p>
        </p:txBody>
      </p:sp>
      <p:sp>
        <p:nvSpPr>
          <p:cNvPr id="9" name="TextBox 8"/>
          <p:cNvSpPr txBox="1"/>
          <p:nvPr/>
        </p:nvSpPr>
        <p:spPr>
          <a:xfrm>
            <a:off x="1689202" y="2477729"/>
            <a:ext cx="9982200" cy="1446550"/>
          </a:xfrm>
          <a:prstGeom prst="rect">
            <a:avLst/>
          </a:prstGeom>
          <a:noFill/>
        </p:spPr>
        <p:txBody>
          <a:bodyPr wrap="square" rtlCol="0">
            <a:spAutoFit/>
          </a:bodyPr>
          <a:lstStyle/>
          <a:p>
            <a:r>
              <a:rPr lang="en-US" sz="4400" dirty="0" smtClean="0">
                <a:solidFill>
                  <a:srgbClr val="0000FF"/>
                </a:solidFill>
              </a:rPr>
              <a:t>The measure attributes will be aggregated</a:t>
            </a:r>
          </a:p>
        </p:txBody>
      </p:sp>
    </p:spTree>
    <p:extLst>
      <p:ext uri="{BB962C8B-B14F-4D97-AF65-F5344CB8AC3E}">
        <p14:creationId xmlns:p14="http://schemas.microsoft.com/office/powerpoint/2010/main" val="450363704"/>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658</TotalTime>
  <Words>3798</Words>
  <Application>Microsoft Macintosh PowerPoint</Application>
  <PresentationFormat>Custom</PresentationFormat>
  <Paragraphs>543</Paragraphs>
  <Slides>76</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Gill Sans</vt:lpstr>
      <vt:lpstr>Gill Sans Light</vt:lpstr>
      <vt:lpstr>Helvetica</vt:lpstr>
      <vt:lpstr>Helvetica Light</vt:lpstr>
      <vt:lpstr>Helvetica Neue</vt:lpstr>
      <vt:lpstr>Helvetica Neue Light</vt:lpstr>
      <vt:lpstr>Helvetica Neue Medium</vt:lpstr>
      <vt:lpstr>Lucida Grande</vt:lpstr>
      <vt:lpstr>ＭＳ ゴシック</vt:lpstr>
      <vt:lpstr>Wingdings</vt:lpstr>
      <vt:lpstr>ヒラギノ角ゴ ProN W3</vt:lpstr>
      <vt:lpstr>Arial</vt:lpstr>
      <vt:lpstr>White</vt:lpstr>
      <vt:lpstr>Trust Me, I’m Partially Right: Incremental Visualization Lets Analysts Explore Large Datasets Faster</vt:lpstr>
      <vt:lpstr>Data Visualizations: Why?</vt:lpstr>
      <vt:lpstr>Data Visualizations Flow</vt:lpstr>
      <vt:lpstr>Types of Data</vt:lpstr>
      <vt:lpstr>Conversion of Data Types</vt:lpstr>
      <vt:lpstr>Data Transformations: Single Attribute</vt:lpstr>
      <vt:lpstr>Data Transformations: Single Attribute </vt:lpstr>
      <vt:lpstr>OLAP Terminology</vt:lpstr>
      <vt:lpstr>Data Transformation:  Aggregation Operators</vt:lpstr>
      <vt:lpstr>Canonical OLAP Query =  Canonical Visualization Query </vt:lpstr>
      <vt:lpstr>Types of Charts</vt:lpstr>
      <vt:lpstr>Bar Charts</vt:lpstr>
      <vt:lpstr>Bar Charts</vt:lpstr>
      <vt:lpstr>PowerPoint Presentation</vt:lpstr>
      <vt:lpstr>Line Charts</vt:lpstr>
      <vt:lpstr>Scatter Plot</vt:lpstr>
      <vt:lpstr>Scatterplot</vt:lpstr>
      <vt:lpstr>Chloropleths</vt:lpstr>
      <vt:lpstr>Chloropleth</vt:lpstr>
      <vt:lpstr>Q: What would you use to visualize…</vt:lpstr>
      <vt:lpstr>Data Visualization Software</vt:lpstr>
      <vt:lpstr>PowerPoint Presentation</vt:lpstr>
      <vt:lpstr>PowerPoint Presentation</vt:lpstr>
      <vt:lpstr>PowerPoint Presentation</vt:lpstr>
      <vt:lpstr>What is the problem?</vt:lpstr>
      <vt:lpstr>What is the problem?</vt:lpstr>
      <vt:lpstr>What is the problem?</vt:lpstr>
      <vt:lpstr>What is the problem?</vt:lpstr>
      <vt:lpstr>Solution?</vt:lpstr>
      <vt:lpstr>A Brief Detour of Online Aggregation (OA)</vt:lpstr>
      <vt:lpstr>OA - Interface</vt:lpstr>
      <vt:lpstr>Technical Challenges</vt:lpstr>
      <vt:lpstr>Technical Challenges</vt:lpstr>
      <vt:lpstr>Benefits over BlinkDB</vt:lpstr>
      <vt:lpstr>Benefits over BlinkDB</vt:lpstr>
      <vt:lpstr>No interface Evaluation</vt:lpstr>
      <vt:lpstr>Prototype: sampleAction</vt:lpstr>
      <vt:lpstr>Visualizing Uncertain Data</vt:lpstr>
      <vt:lpstr>Visualizing Uncertain Data</vt:lpstr>
      <vt:lpstr>Visualizing Uncertain Data</vt:lpstr>
      <vt:lpstr>sampleAction - Interface</vt:lpstr>
      <vt:lpstr>Convergence Rates</vt:lpstr>
      <vt:lpstr>sampleAction - System</vt:lpstr>
      <vt:lpstr>sampleAction - System</vt:lpstr>
      <vt:lpstr>sampleAction - User Study</vt:lpstr>
      <vt:lpstr>sampleAction - User Study</vt:lpstr>
      <vt:lpstr>Bob: Server Operations</vt:lpstr>
      <vt:lpstr>Allan: Online Game Reporting</vt:lpstr>
      <vt:lpstr>Sam: Twitter Analytics</vt:lpstr>
      <vt:lpstr>sampleAction - Analysis</vt:lpstr>
      <vt:lpstr>Limitations</vt:lpstr>
      <vt:lpstr>Limitations</vt:lpstr>
      <vt:lpstr>Any other thoughts on the paper?</vt:lpstr>
      <vt:lpstr>Followups</vt:lpstr>
      <vt:lpstr>Optimistic Visualization</vt:lpstr>
      <vt:lpstr>PowerPoint Presentation</vt:lpstr>
      <vt:lpstr>PowerPoint Presentation</vt:lpstr>
      <vt:lpstr>PowerPoint Presentation</vt:lpstr>
      <vt:lpstr>PowerPoint Presentation</vt:lpstr>
      <vt:lpstr>PowerPoint Presentation</vt:lpstr>
      <vt:lpstr>Study Findings</vt:lpstr>
      <vt:lpstr>Bonus: Random Sampling for Vis w/ Ordering Guarantees</vt:lpstr>
      <vt:lpstr>Approximate Visualizations</vt:lpstr>
      <vt:lpstr>Visual Property of Interest</vt:lpstr>
      <vt:lpstr>How do I proceed?</vt:lpstr>
      <vt:lpstr>Ingredient 1: Confidence Intervals</vt:lpstr>
      <vt:lpstr>Ingredient 2: Algorithm</vt:lpstr>
      <vt:lpstr>Execution of the Algorithm</vt:lpstr>
      <vt:lpstr>Theoretical Guarantees</vt:lpstr>
      <vt:lpstr>Ingredient 3: Perceptual Limits</vt:lpstr>
      <vt:lpstr>Experimental Details</vt:lpstr>
      <vt:lpstr>Data Size vs. Records Sampled</vt:lpstr>
      <vt:lpstr>Data Size vs. Time</vt:lpstr>
      <vt:lpstr>Accuracy</vt:lpstr>
      <vt:lpstr>Real Data Experiments</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 Me, I’m Partially Right: Incremental Visualization Lets Analysts Explore Large Datasets Faster</dc:title>
  <cp:lastModifiedBy>Parameswaran, Aditya G</cp:lastModifiedBy>
  <cp:revision>25</cp:revision>
  <dcterms:modified xsi:type="dcterms:W3CDTF">2017-10-11T13:23:56Z</dcterms:modified>
</cp:coreProperties>
</file>